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0" r:id="rId3"/>
    <p:sldId id="276" r:id="rId4"/>
    <p:sldId id="294" r:id="rId5"/>
    <p:sldId id="281" r:id="rId6"/>
    <p:sldId id="282" r:id="rId7"/>
    <p:sldId id="289" r:id="rId8"/>
    <p:sldId id="290" r:id="rId9"/>
    <p:sldId id="284" r:id="rId10"/>
    <p:sldId id="277" r:id="rId11"/>
    <p:sldId id="297" r:id="rId12"/>
    <p:sldId id="305" r:id="rId13"/>
    <p:sldId id="298" r:id="rId14"/>
    <p:sldId id="299" r:id="rId15"/>
    <p:sldId id="306" r:id="rId16"/>
    <p:sldId id="300" r:id="rId17"/>
    <p:sldId id="307" r:id="rId18"/>
    <p:sldId id="301" r:id="rId19"/>
    <p:sldId id="308" r:id="rId20"/>
    <p:sldId id="302" r:id="rId21"/>
    <p:sldId id="309" r:id="rId22"/>
    <p:sldId id="304" r:id="rId23"/>
    <p:sldId id="303" r:id="rId24"/>
    <p:sldId id="310" r:id="rId25"/>
    <p:sldId id="275" r:id="rId26"/>
  </p:sldIdLst>
  <p:sldSz cx="12192000" cy="6858000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335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A89DF72-5ECB-4722-8367-A6ACE9EEE9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AF20B0-CE2D-4E18-8394-69DD02C3CD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0C04-D2BF-4C48-8E16-713C60848097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433491-B86B-415F-AB1D-86F2109FF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A25501-11E4-4029-B103-19CC4E70E4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AF8D6-6C52-4B77-B24C-CC0EABE980C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9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93925-9F8D-4224-AFBD-BA4C246F063C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9A3A-D9C8-4B3D-BCAA-1CDF73BBE6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99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Needs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graphic</a:t>
            </a:r>
            <a:endParaRPr lang="de-DE" dirty="0"/>
          </a:p>
          <a:p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,  </a:t>
            </a:r>
            <a:r>
              <a:rPr lang="de-DE" dirty="0" err="1"/>
              <a:t>Would</a:t>
            </a:r>
            <a:r>
              <a:rPr lang="de-DE" dirty="0"/>
              <a:t> like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…</a:t>
            </a:r>
          </a:p>
          <a:p>
            <a:endParaRPr lang="de-DE" dirty="0"/>
          </a:p>
          <a:p>
            <a:r>
              <a:rPr lang="de-DE" dirty="0"/>
              <a:t>See </a:t>
            </a:r>
            <a:r>
              <a:rPr lang="de-DE" dirty="0" err="1"/>
              <a:t>slide</a:t>
            </a:r>
            <a:r>
              <a:rPr lang="de-DE" dirty="0"/>
              <a:t>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D4B9C-1438-4231-8802-2AA9C0A2D77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81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Maintenance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knowledge</a:t>
            </a:r>
            <a:r>
              <a:rPr lang="de-DE" dirty="0"/>
              <a:t> of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equipment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fail</a:t>
            </a:r>
            <a:r>
              <a:rPr lang="de-DE" dirty="0"/>
              <a:t>.</a:t>
            </a:r>
          </a:p>
          <a:p>
            <a:r>
              <a:rPr lang="de-DE" dirty="0"/>
              <a:t>Waiting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breakdowns</a:t>
            </a:r>
            <a:r>
              <a:rPr lang="de-DE" dirty="0"/>
              <a:t> at an </a:t>
            </a:r>
            <a:r>
              <a:rPr lang="de-DE" dirty="0" err="1"/>
              <a:t>inconvenient</a:t>
            </a:r>
            <a:r>
              <a:rPr lang="de-DE" dirty="0"/>
              <a:t> time and large </a:t>
            </a:r>
            <a:r>
              <a:rPr lang="de-DE" dirty="0" err="1"/>
              <a:t>consequential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–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financial</a:t>
            </a:r>
            <a:endParaRPr lang="de-DE" dirty="0"/>
          </a:p>
          <a:p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not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averse</a:t>
            </a:r>
            <a:r>
              <a:rPr lang="de-DE" dirty="0"/>
              <a:t>, but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high </a:t>
            </a:r>
            <a:r>
              <a:rPr lang="de-DE" dirty="0" err="1"/>
              <a:t>costs</a:t>
            </a:r>
            <a:r>
              <a:rPr lang="de-DE" dirty="0"/>
              <a:t> and high </a:t>
            </a:r>
            <a:r>
              <a:rPr lang="de-DE" dirty="0" err="1"/>
              <a:t>levels</a:t>
            </a:r>
            <a:r>
              <a:rPr lang="de-DE" dirty="0"/>
              <a:t> of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induced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 of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outages</a:t>
            </a:r>
            <a:r>
              <a:rPr lang="de-DE" dirty="0"/>
              <a:t>. </a:t>
            </a:r>
          </a:p>
          <a:p>
            <a:r>
              <a:rPr lang="de-DE" dirty="0"/>
              <a:t>Condition </a:t>
            </a:r>
            <a:r>
              <a:rPr lang="de-DE" dirty="0" err="1"/>
              <a:t>Based</a:t>
            </a:r>
            <a:r>
              <a:rPr lang="de-DE" dirty="0"/>
              <a:t> Maintenance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equipment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, but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?  Can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detect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?  These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heart</a:t>
            </a:r>
            <a:r>
              <a:rPr lang="de-DE" dirty="0"/>
              <a:t> of a </a:t>
            </a:r>
            <a:r>
              <a:rPr lang="de-DE" dirty="0" err="1"/>
              <a:t>knowledege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B543-BA99-4334-B9A5-E89E53DD35A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37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Needs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graphic</a:t>
            </a:r>
            <a:endParaRPr lang="de-DE" dirty="0"/>
          </a:p>
          <a:p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,  </a:t>
            </a:r>
            <a:r>
              <a:rPr lang="de-DE" dirty="0" err="1"/>
              <a:t>Would</a:t>
            </a:r>
            <a:r>
              <a:rPr lang="de-DE" dirty="0"/>
              <a:t> like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…</a:t>
            </a:r>
          </a:p>
          <a:p>
            <a:endParaRPr lang="de-DE" dirty="0"/>
          </a:p>
          <a:p>
            <a:r>
              <a:rPr lang="de-DE" dirty="0"/>
              <a:t>See </a:t>
            </a:r>
            <a:r>
              <a:rPr lang="de-DE" dirty="0" err="1"/>
              <a:t>slide</a:t>
            </a:r>
            <a:r>
              <a:rPr lang="de-DE" dirty="0"/>
              <a:t>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D4B9C-1438-4231-8802-2AA9C0A2D77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64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bachmann.info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hmann.info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ED801FBE-1471-4F0A-A353-6C7F81ECCD25}"/>
              </a:ext>
            </a:extLst>
          </p:cNvPr>
          <p:cNvSpPr/>
          <p:nvPr userDrawn="1"/>
        </p:nvSpPr>
        <p:spPr>
          <a:xfrm>
            <a:off x="11335680" y="395071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AC28BE72-4564-4614-8F4E-FB0610BE7CE1}"/>
              </a:ext>
            </a:extLst>
          </p:cNvPr>
          <p:cNvSpPr/>
          <p:nvPr userDrawn="1"/>
        </p:nvSpPr>
        <p:spPr>
          <a:xfrm>
            <a:off x="0" y="-5983"/>
            <a:ext cx="12192000" cy="6308725"/>
          </a:xfrm>
          <a:custGeom>
            <a:avLst/>
            <a:gdLst>
              <a:gd name="connsiteX0" fmla="*/ 0 w 12192000"/>
              <a:gd name="connsiteY0" fmla="*/ 0 h 6308725"/>
              <a:gd name="connsiteX1" fmla="*/ 12192000 w 12192000"/>
              <a:gd name="connsiteY1" fmla="*/ 0 h 6308725"/>
              <a:gd name="connsiteX2" fmla="*/ 12192000 w 12192000"/>
              <a:gd name="connsiteY2" fmla="*/ 3950718 h 6308725"/>
              <a:gd name="connsiteX3" fmla="*/ 11257866 w 12192000"/>
              <a:gd name="connsiteY3" fmla="*/ 6308725 h 6308725"/>
              <a:gd name="connsiteX4" fmla="*/ 0 w 12192000"/>
              <a:gd name="connsiteY4" fmla="*/ 5935411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08725">
                <a:moveTo>
                  <a:pt x="0" y="0"/>
                </a:moveTo>
                <a:lnTo>
                  <a:pt x="12192000" y="0"/>
                </a:lnTo>
                <a:lnTo>
                  <a:pt x="12192000" y="3950718"/>
                </a:lnTo>
                <a:lnTo>
                  <a:pt x="11257866" y="6308725"/>
                </a:lnTo>
                <a:lnTo>
                  <a:pt x="0" y="5935411"/>
                </a:lnTo>
                <a:close/>
              </a:path>
            </a:pathLst>
          </a:custGeom>
          <a:solidFill>
            <a:srgbClr val="F2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3CFD56-1C4D-4F52-861C-425CD2404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419" y="2519761"/>
            <a:ext cx="3067230" cy="1257239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E871D77-C15A-42FF-8078-D69D7FA10AAE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28E536-9A3B-4178-9075-3522E07C19BB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B435AEE-B81D-4CE6-9D1C-72B09526F597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EFD89FF-2B18-45C3-98DD-9C77FE64D538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B6C89F56-2C07-4982-9390-A820A7C3DE2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1" name="Ellips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35F17D1-BA5B-4771-AA1F-465FF9CF35F5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01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2765D5BC-F742-466F-9CDA-FDE0F767C128}"/>
              </a:ext>
            </a:extLst>
          </p:cNvPr>
          <p:cNvSpPr/>
          <p:nvPr userDrawn="1"/>
        </p:nvSpPr>
        <p:spPr>
          <a:xfrm>
            <a:off x="11335680" y="42283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1CC10D33-C590-41C7-A22E-4E01514E7773}"/>
              </a:ext>
            </a:extLst>
          </p:cNvPr>
          <p:cNvSpPr/>
          <p:nvPr userDrawn="1"/>
        </p:nvSpPr>
        <p:spPr>
          <a:xfrm>
            <a:off x="0" y="0"/>
            <a:ext cx="12192000" cy="2774862"/>
          </a:xfrm>
          <a:custGeom>
            <a:avLst/>
            <a:gdLst>
              <a:gd name="connsiteX0" fmla="*/ 0 w 12192000"/>
              <a:gd name="connsiteY0" fmla="*/ 0 h 2774862"/>
              <a:gd name="connsiteX1" fmla="*/ 12192000 w 12192000"/>
              <a:gd name="connsiteY1" fmla="*/ 0 h 2774862"/>
              <a:gd name="connsiteX2" fmla="*/ 12192000 w 12192000"/>
              <a:gd name="connsiteY2" fmla="*/ 416855 h 2774862"/>
              <a:gd name="connsiteX3" fmla="*/ 11257866 w 12192000"/>
              <a:gd name="connsiteY3" fmla="*/ 2774862 h 2774862"/>
              <a:gd name="connsiteX4" fmla="*/ 0 w 12192000"/>
              <a:gd name="connsiteY4" fmla="*/ 2401548 h 27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4862">
                <a:moveTo>
                  <a:pt x="0" y="0"/>
                </a:moveTo>
                <a:lnTo>
                  <a:pt x="12192000" y="0"/>
                </a:lnTo>
                <a:lnTo>
                  <a:pt x="12192000" y="416855"/>
                </a:lnTo>
                <a:lnTo>
                  <a:pt x="11257866" y="2774862"/>
                </a:lnTo>
                <a:lnTo>
                  <a:pt x="0" y="2401548"/>
                </a:lnTo>
                <a:close/>
              </a:path>
            </a:pathLst>
          </a:custGeom>
          <a:solidFill>
            <a:srgbClr val="F2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1EA2F46-F7ED-4E43-9913-AA7AA8EE2D6F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23888" y="2960688"/>
            <a:ext cx="10620375" cy="3348037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623888" y="1592300"/>
            <a:ext cx="10620375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368300"/>
            <a:ext cx="10620375" cy="1224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  <a:br>
              <a:rPr lang="de-DE" dirty="0"/>
            </a:br>
            <a:r>
              <a:rPr lang="de-DE" dirty="0"/>
              <a:t>2nd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D4E0AA-3F6C-4FE1-883C-87B91B97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5A5450-1BD0-40A8-B97D-18DCCB476943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AF4FC7-AC1A-4593-B343-C043E34B42A8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312A8EE-8182-4542-A922-975C68B89333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ADDB4CF0-59D7-439F-BF9B-37C1D782EA30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7" name="Ellipse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BB29C8-ECA8-4D93-AA12-3E1F04033BF3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527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FDF9118-C390-473A-A159-70C1F676F36C}"/>
              </a:ext>
            </a:extLst>
          </p:cNvPr>
          <p:cNvSpPr/>
          <p:nvPr userDrawn="1"/>
        </p:nvSpPr>
        <p:spPr>
          <a:xfrm>
            <a:off x="11335680" y="1"/>
            <a:ext cx="856319" cy="1617723"/>
          </a:xfrm>
          <a:custGeom>
            <a:avLst/>
            <a:gdLst>
              <a:gd name="connsiteX0" fmla="*/ 640868 w 856319"/>
              <a:gd name="connsiteY0" fmla="*/ 0 h 1617723"/>
              <a:gd name="connsiteX1" fmla="*/ 856319 w 856319"/>
              <a:gd name="connsiteY1" fmla="*/ 0 h 1617723"/>
              <a:gd name="connsiteX2" fmla="*/ 856319 w 856319"/>
              <a:gd name="connsiteY2" fmla="*/ 1157415 h 1617723"/>
              <a:gd name="connsiteX3" fmla="*/ 688213 w 856319"/>
              <a:gd name="connsiteY3" fmla="*/ 1245182 h 1617723"/>
              <a:gd name="connsiteX4" fmla="*/ 84603 w 856319"/>
              <a:gd name="connsiteY4" fmla="*/ 1570720 h 1617723"/>
              <a:gd name="connsiteX5" fmla="*/ 0 w 856319"/>
              <a:gd name="connsiteY5" fmla="*/ 1617723 h 161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1617723">
                <a:moveTo>
                  <a:pt x="640868" y="0"/>
                </a:moveTo>
                <a:lnTo>
                  <a:pt x="856319" y="0"/>
                </a:lnTo>
                <a:lnTo>
                  <a:pt x="856319" y="1157415"/>
                </a:lnTo>
                <a:lnTo>
                  <a:pt x="688213" y="1245182"/>
                </a:lnTo>
                <a:cubicBezTo>
                  <a:pt x="410028" y="1390854"/>
                  <a:pt x="302338" y="1449817"/>
                  <a:pt x="84603" y="1570720"/>
                </a:cubicBezTo>
                <a:lnTo>
                  <a:pt x="0" y="1617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23FCEA0-4A88-4804-AB62-1FCCDB3D1F64}"/>
              </a:ext>
            </a:extLst>
          </p:cNvPr>
          <p:cNvSpPr/>
          <p:nvPr userDrawn="1"/>
        </p:nvSpPr>
        <p:spPr>
          <a:xfrm flipV="1">
            <a:off x="1" y="1"/>
            <a:ext cx="11974177" cy="1808163"/>
          </a:xfrm>
          <a:custGeom>
            <a:avLst/>
            <a:gdLst>
              <a:gd name="connsiteX0" fmla="*/ 0 w 11974177"/>
              <a:gd name="connsiteY0" fmla="*/ 1808163 h 1808163"/>
              <a:gd name="connsiteX1" fmla="*/ 11974177 w 11974177"/>
              <a:gd name="connsiteY1" fmla="*/ 1808163 h 1808163"/>
              <a:gd name="connsiteX2" fmla="*/ 11257866 w 11974177"/>
              <a:gd name="connsiteY2" fmla="*/ 0 h 1808163"/>
              <a:gd name="connsiteX3" fmla="*/ 0 w 11974177"/>
              <a:gd name="connsiteY3" fmla="*/ 373314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4177" h="1808163">
                <a:moveTo>
                  <a:pt x="0" y="1808163"/>
                </a:moveTo>
                <a:lnTo>
                  <a:pt x="11974177" y="1808163"/>
                </a:lnTo>
                <a:lnTo>
                  <a:pt x="11257866" y="0"/>
                </a:lnTo>
                <a:lnTo>
                  <a:pt x="0" y="373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1EA2F46-F7ED-4E43-9913-AA7AA8EE2D6F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23888" y="1989138"/>
            <a:ext cx="10620375" cy="4328449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368301"/>
            <a:ext cx="10620375" cy="6127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6879EF-7760-429A-8348-659D8E8C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797EF1-2B44-450F-9525-5B0C6E43019B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CC826F4-926D-4334-A270-C99470C9E4EB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2223DAE-3755-4C27-A88C-F0343DE9D1F2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59DB763-4F5D-44AD-9EBF-5A0433FB171E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4" name="Ellips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39EAB8-43C5-44F8-9300-82C1102DA37F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EA1D8CF-1A3F-4E2D-AE63-C4AC71E29314}"/>
              </a:ext>
            </a:extLst>
          </p:cNvPr>
          <p:cNvSpPr/>
          <p:nvPr userDrawn="1"/>
        </p:nvSpPr>
        <p:spPr>
          <a:xfrm>
            <a:off x="11335680" y="42283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D95F496-D211-43BE-9D8D-66CFB2D1A418}"/>
              </a:ext>
            </a:extLst>
          </p:cNvPr>
          <p:cNvSpPr/>
          <p:nvPr userDrawn="1"/>
        </p:nvSpPr>
        <p:spPr>
          <a:xfrm>
            <a:off x="0" y="0"/>
            <a:ext cx="12192000" cy="2774862"/>
          </a:xfrm>
          <a:custGeom>
            <a:avLst/>
            <a:gdLst>
              <a:gd name="connsiteX0" fmla="*/ 0 w 12192000"/>
              <a:gd name="connsiteY0" fmla="*/ 0 h 2774862"/>
              <a:gd name="connsiteX1" fmla="*/ 12192000 w 12192000"/>
              <a:gd name="connsiteY1" fmla="*/ 0 h 2774862"/>
              <a:gd name="connsiteX2" fmla="*/ 12192000 w 12192000"/>
              <a:gd name="connsiteY2" fmla="*/ 416855 h 2774862"/>
              <a:gd name="connsiteX3" fmla="*/ 11257866 w 12192000"/>
              <a:gd name="connsiteY3" fmla="*/ 2774862 h 2774862"/>
              <a:gd name="connsiteX4" fmla="*/ 0 w 12192000"/>
              <a:gd name="connsiteY4" fmla="*/ 2401548 h 27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74862">
                <a:moveTo>
                  <a:pt x="0" y="0"/>
                </a:moveTo>
                <a:lnTo>
                  <a:pt x="12192000" y="0"/>
                </a:lnTo>
                <a:lnTo>
                  <a:pt x="12192000" y="416855"/>
                </a:lnTo>
                <a:lnTo>
                  <a:pt x="11257866" y="2774862"/>
                </a:lnTo>
                <a:lnTo>
                  <a:pt x="0" y="24015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1EA2F46-F7ED-4E43-9913-AA7AA8EE2D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2960688"/>
            <a:ext cx="10620375" cy="3350112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8" y="1592300"/>
            <a:ext cx="10620375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20375" cy="12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baseline="0"/>
            </a:lvl1pPr>
          </a:lstStyle>
          <a:p>
            <a:r>
              <a:rPr lang="de-DE" dirty="0"/>
              <a:t>Edit Mastertitle</a:t>
            </a:r>
            <a:br>
              <a:rPr lang="de-DE" dirty="0"/>
            </a:br>
            <a:r>
              <a:rPr lang="de-DE" dirty="0"/>
              <a:t>2nd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FF9157-B5D7-4C21-99B5-51BA4F99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F506D8-02EC-4EA2-B1A1-3EB282547E01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559F297-E6A5-4AD1-90B7-7EFB88C00CA5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CBCA7FB-3659-4C6E-B680-9E67757FC408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2104ABE-B91F-452E-8E85-A78C89779A0B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4" name="Ellips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865746-B985-4AEB-AF35-B69F722BA77C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31EA2F46-F7ED-4E43-9913-AA7AA8EE2D6F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23888" y="1808165"/>
            <a:ext cx="10620375" cy="3781424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368300"/>
            <a:ext cx="10620375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AEA30AB-C759-43B7-8F53-DCA3563CDCAE}"/>
              </a:ext>
            </a:extLst>
          </p:cNvPr>
          <p:cNvSpPr/>
          <p:nvPr userDrawn="1"/>
        </p:nvSpPr>
        <p:spPr>
          <a:xfrm>
            <a:off x="1" y="6084000"/>
            <a:ext cx="11564489" cy="774000"/>
          </a:xfrm>
          <a:custGeom>
            <a:avLst/>
            <a:gdLst>
              <a:gd name="connsiteX0" fmla="*/ 11257866 w 11564489"/>
              <a:gd name="connsiteY0" fmla="*/ 0 h 774000"/>
              <a:gd name="connsiteX1" fmla="*/ 11564489 w 11564489"/>
              <a:gd name="connsiteY1" fmla="*/ 774000 h 774000"/>
              <a:gd name="connsiteX2" fmla="*/ 0 w 11564489"/>
              <a:gd name="connsiteY2" fmla="*/ 774000 h 774000"/>
              <a:gd name="connsiteX3" fmla="*/ 0 w 11564489"/>
              <a:gd name="connsiteY3" fmla="*/ 373314 h 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89" h="774000">
                <a:moveTo>
                  <a:pt x="11257866" y="0"/>
                </a:moveTo>
                <a:lnTo>
                  <a:pt x="11564489" y="774000"/>
                </a:lnTo>
                <a:lnTo>
                  <a:pt x="0" y="77400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5BE70B9-5D54-4684-894B-06C35086F878}"/>
              </a:ext>
            </a:extLst>
          </p:cNvPr>
          <p:cNvSpPr/>
          <p:nvPr userDrawn="1"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5CDAE0-ABE6-4A5B-BBB1-F05DCBD9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8F5D94-9BB4-4B20-8CF1-16FF7AFADD7F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/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7F2D4F0-5DCE-4BB8-8E91-E7CAC5B31C22}"/>
              </a:ext>
            </a:extLst>
          </p:cNvPr>
          <p:cNvGrpSpPr/>
          <p:nvPr userDrawn="1"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3B1C89F-DB14-4881-97B9-8F2CE97197BB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BC2E6A9-FE95-47F8-9918-44D516128F4F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0" name="Ellipse 1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B5A7DA-60D9-482A-BB39-89ECE7825AD2}"/>
              </a:ext>
            </a:extLst>
          </p:cNvPr>
          <p:cNvSpPr/>
          <p:nvPr userDrawn="1"/>
        </p:nvSpPr>
        <p:spPr>
          <a:xfrm>
            <a:off x="11857953" y="6320689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72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5BE70B9-5D54-4684-894B-06C35086F878}"/>
              </a:ext>
            </a:extLst>
          </p:cNvPr>
          <p:cNvSpPr/>
          <p:nvPr userDrawn="1"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31EA2F46-F7ED-4E43-9913-AA7AA8EE2D6F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23888" y="1808165"/>
            <a:ext cx="10620375" cy="3781424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368300"/>
            <a:ext cx="10620375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5CDAE0-ABE6-4A5B-BBB1-F05DCBD9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2976CB-D099-4863-8C42-4A9EFDB0C4F4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B9F1850-F1B3-4940-80F0-4A0E98D26F24}"/>
              </a:ext>
            </a:extLst>
          </p:cNvPr>
          <p:cNvGrpSpPr/>
          <p:nvPr userDrawn="1"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35C7F59-58E0-4F94-8D53-6C9F9EEAC3DB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C082BAC-DD43-46BD-933B-E1FB2DDB85BE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3" name="Ellips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E5AF16-5100-42D2-860F-7551CEBD1723}"/>
              </a:ext>
            </a:extLst>
          </p:cNvPr>
          <p:cNvSpPr/>
          <p:nvPr userDrawn="1"/>
        </p:nvSpPr>
        <p:spPr>
          <a:xfrm>
            <a:off x="11857953" y="6320689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99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/ Image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864D0C-5B32-47A1-B075-BB018201E664}"/>
              </a:ext>
            </a:extLst>
          </p:cNvPr>
          <p:cNvGrpSpPr/>
          <p:nvPr userDrawn="1"/>
        </p:nvGrpSpPr>
        <p:grpSpPr>
          <a:xfrm>
            <a:off x="1" y="1"/>
            <a:ext cx="12191998" cy="1808163"/>
            <a:chOff x="1" y="1"/>
            <a:chExt cx="12191998" cy="180816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7C26FD40-D0EA-4A0F-8DD1-28AD4C3E1ED2}"/>
                </a:ext>
              </a:extLst>
            </p:cNvPr>
            <p:cNvSpPr/>
            <p:nvPr userDrawn="1"/>
          </p:nvSpPr>
          <p:spPr>
            <a:xfrm>
              <a:off x="11335680" y="1"/>
              <a:ext cx="856319" cy="1617723"/>
            </a:xfrm>
            <a:custGeom>
              <a:avLst/>
              <a:gdLst>
                <a:gd name="connsiteX0" fmla="*/ 640868 w 856319"/>
                <a:gd name="connsiteY0" fmla="*/ 0 h 1617723"/>
                <a:gd name="connsiteX1" fmla="*/ 856319 w 856319"/>
                <a:gd name="connsiteY1" fmla="*/ 0 h 1617723"/>
                <a:gd name="connsiteX2" fmla="*/ 856319 w 856319"/>
                <a:gd name="connsiteY2" fmla="*/ 1157415 h 1617723"/>
                <a:gd name="connsiteX3" fmla="*/ 688213 w 856319"/>
                <a:gd name="connsiteY3" fmla="*/ 1245182 h 1617723"/>
                <a:gd name="connsiteX4" fmla="*/ 84603 w 856319"/>
                <a:gd name="connsiteY4" fmla="*/ 1570720 h 1617723"/>
                <a:gd name="connsiteX5" fmla="*/ 0 w 856319"/>
                <a:gd name="connsiteY5" fmla="*/ 1617723 h 16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319" h="1617723">
                  <a:moveTo>
                    <a:pt x="640868" y="0"/>
                  </a:moveTo>
                  <a:lnTo>
                    <a:pt x="856319" y="0"/>
                  </a:lnTo>
                  <a:lnTo>
                    <a:pt x="856319" y="1157415"/>
                  </a:lnTo>
                  <a:lnTo>
                    <a:pt x="688213" y="1245182"/>
                  </a:lnTo>
                  <a:cubicBezTo>
                    <a:pt x="410028" y="1390854"/>
                    <a:pt x="302338" y="1449817"/>
                    <a:pt x="84603" y="1570720"/>
                  </a:cubicBezTo>
                  <a:lnTo>
                    <a:pt x="0" y="16177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37B33E3-D0CB-4B0D-9C03-C6E8002E211B}"/>
                </a:ext>
              </a:extLst>
            </p:cNvPr>
            <p:cNvSpPr/>
            <p:nvPr userDrawn="1"/>
          </p:nvSpPr>
          <p:spPr>
            <a:xfrm flipV="1">
              <a:off x="1" y="1"/>
              <a:ext cx="11974177" cy="1808163"/>
            </a:xfrm>
            <a:custGeom>
              <a:avLst/>
              <a:gdLst>
                <a:gd name="connsiteX0" fmla="*/ 0 w 11974177"/>
                <a:gd name="connsiteY0" fmla="*/ 1808163 h 1808163"/>
                <a:gd name="connsiteX1" fmla="*/ 11974177 w 11974177"/>
                <a:gd name="connsiteY1" fmla="*/ 1808163 h 1808163"/>
                <a:gd name="connsiteX2" fmla="*/ 11257866 w 11974177"/>
                <a:gd name="connsiteY2" fmla="*/ 0 h 1808163"/>
                <a:gd name="connsiteX3" fmla="*/ 0 w 11974177"/>
                <a:gd name="connsiteY3" fmla="*/ 373314 h 180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77" h="1808163">
                  <a:moveTo>
                    <a:pt x="0" y="1808163"/>
                  </a:moveTo>
                  <a:lnTo>
                    <a:pt x="11974177" y="1808163"/>
                  </a:lnTo>
                  <a:lnTo>
                    <a:pt x="11257866" y="0"/>
                  </a:lnTo>
                  <a:lnTo>
                    <a:pt x="0" y="3733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6B6B09B-D301-4A53-ACD9-CBF7528F24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989139"/>
            <a:ext cx="3420000" cy="4320000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7B3AD64-C98B-4BB3-9397-DC570C4561C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30000" y="1989138"/>
            <a:ext cx="7014263" cy="432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20375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513DC0-1475-4603-8DAB-39D419E215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0E87EF-EC77-42EC-B33C-78FE6376A253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19F5E4B-668A-4483-B143-41E9404FD64C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05DFB81-2A85-4274-841F-1F4451ABD280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82B94D41-D5FB-4EC4-83AF-DDA6811A2432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7" name="Ellipse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8BC550F-AC79-4AA1-A4F9-C5ACEEFE806B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9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pos="7083" userDrawn="1">
          <p15:clr>
            <a:srgbClr val="FBAE40"/>
          </p15:clr>
        </p15:guide>
        <p15:guide id="3" orient="horz" pos="1253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 / Image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1434FFF-00FE-4254-A41C-DD91FA7A072B}"/>
              </a:ext>
            </a:extLst>
          </p:cNvPr>
          <p:cNvGrpSpPr/>
          <p:nvPr userDrawn="1"/>
        </p:nvGrpSpPr>
        <p:grpSpPr>
          <a:xfrm>
            <a:off x="1" y="1"/>
            <a:ext cx="12191998" cy="1808163"/>
            <a:chOff x="1" y="1"/>
            <a:chExt cx="12191998" cy="1808163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168C46CB-B2CD-47F6-B1FA-2ECC77BB7220}"/>
                </a:ext>
              </a:extLst>
            </p:cNvPr>
            <p:cNvSpPr/>
            <p:nvPr userDrawn="1"/>
          </p:nvSpPr>
          <p:spPr>
            <a:xfrm>
              <a:off x="11335680" y="1"/>
              <a:ext cx="856319" cy="1617723"/>
            </a:xfrm>
            <a:custGeom>
              <a:avLst/>
              <a:gdLst>
                <a:gd name="connsiteX0" fmla="*/ 640868 w 856319"/>
                <a:gd name="connsiteY0" fmla="*/ 0 h 1617723"/>
                <a:gd name="connsiteX1" fmla="*/ 856319 w 856319"/>
                <a:gd name="connsiteY1" fmla="*/ 0 h 1617723"/>
                <a:gd name="connsiteX2" fmla="*/ 856319 w 856319"/>
                <a:gd name="connsiteY2" fmla="*/ 1157415 h 1617723"/>
                <a:gd name="connsiteX3" fmla="*/ 688213 w 856319"/>
                <a:gd name="connsiteY3" fmla="*/ 1245182 h 1617723"/>
                <a:gd name="connsiteX4" fmla="*/ 84603 w 856319"/>
                <a:gd name="connsiteY4" fmla="*/ 1570720 h 1617723"/>
                <a:gd name="connsiteX5" fmla="*/ 0 w 856319"/>
                <a:gd name="connsiteY5" fmla="*/ 1617723 h 16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319" h="1617723">
                  <a:moveTo>
                    <a:pt x="640868" y="0"/>
                  </a:moveTo>
                  <a:lnTo>
                    <a:pt x="856319" y="0"/>
                  </a:lnTo>
                  <a:lnTo>
                    <a:pt x="856319" y="1157415"/>
                  </a:lnTo>
                  <a:lnTo>
                    <a:pt x="688213" y="1245182"/>
                  </a:lnTo>
                  <a:cubicBezTo>
                    <a:pt x="410028" y="1390854"/>
                    <a:pt x="302338" y="1449817"/>
                    <a:pt x="84603" y="1570720"/>
                  </a:cubicBezTo>
                  <a:lnTo>
                    <a:pt x="0" y="16177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FA7408C-3295-4389-8A4A-D144C1A1CCE8}"/>
                </a:ext>
              </a:extLst>
            </p:cNvPr>
            <p:cNvSpPr/>
            <p:nvPr userDrawn="1"/>
          </p:nvSpPr>
          <p:spPr>
            <a:xfrm flipV="1">
              <a:off x="1" y="1"/>
              <a:ext cx="11974177" cy="1808163"/>
            </a:xfrm>
            <a:custGeom>
              <a:avLst/>
              <a:gdLst>
                <a:gd name="connsiteX0" fmla="*/ 0 w 11974177"/>
                <a:gd name="connsiteY0" fmla="*/ 1808163 h 1808163"/>
                <a:gd name="connsiteX1" fmla="*/ 11974177 w 11974177"/>
                <a:gd name="connsiteY1" fmla="*/ 1808163 h 1808163"/>
                <a:gd name="connsiteX2" fmla="*/ 11257866 w 11974177"/>
                <a:gd name="connsiteY2" fmla="*/ 0 h 1808163"/>
                <a:gd name="connsiteX3" fmla="*/ 0 w 11974177"/>
                <a:gd name="connsiteY3" fmla="*/ 373314 h 180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77" h="1808163">
                  <a:moveTo>
                    <a:pt x="0" y="1808163"/>
                  </a:moveTo>
                  <a:lnTo>
                    <a:pt x="11974177" y="1808163"/>
                  </a:lnTo>
                  <a:lnTo>
                    <a:pt x="11257866" y="0"/>
                  </a:lnTo>
                  <a:lnTo>
                    <a:pt x="0" y="3733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F6B6B09B-D301-4A53-ACD9-CBF7528F24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989139"/>
            <a:ext cx="3420000" cy="4320000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7B3AD64-C98B-4BB3-9397-DC570C4561C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30000" y="1989138"/>
            <a:ext cx="3420000" cy="432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77B3AD64-C98B-4BB3-9397-DC570C4561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4264" y="1989138"/>
            <a:ext cx="3420000" cy="432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20375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667187-D0CF-4255-ACEC-3368CEECF0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EB59558-9408-458A-9F5A-0EB53555AD69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96AB3D3-974E-4CD0-AF20-4AB2F803C4FD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089D4C2-1129-4814-8DC9-78B7FC1BD6EC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0F4DF17-A4F1-4D91-8637-CD44A4FF2897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8" name="Ellipse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660C5E-4F26-4D67-B86E-959D27A0D803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5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81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 / Image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94F9A90-BDE6-4A13-836A-6FF70EA2ECA5}"/>
              </a:ext>
            </a:extLst>
          </p:cNvPr>
          <p:cNvGrpSpPr/>
          <p:nvPr userDrawn="1"/>
        </p:nvGrpSpPr>
        <p:grpSpPr>
          <a:xfrm>
            <a:off x="1" y="1"/>
            <a:ext cx="12191998" cy="1808163"/>
            <a:chOff x="1" y="1"/>
            <a:chExt cx="12191998" cy="1808163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9955A3-5AD9-498E-A0D8-4FC792D6A1C5}"/>
                </a:ext>
              </a:extLst>
            </p:cNvPr>
            <p:cNvSpPr/>
            <p:nvPr userDrawn="1"/>
          </p:nvSpPr>
          <p:spPr>
            <a:xfrm>
              <a:off x="11335680" y="1"/>
              <a:ext cx="856319" cy="1617723"/>
            </a:xfrm>
            <a:custGeom>
              <a:avLst/>
              <a:gdLst>
                <a:gd name="connsiteX0" fmla="*/ 640868 w 856319"/>
                <a:gd name="connsiteY0" fmla="*/ 0 h 1617723"/>
                <a:gd name="connsiteX1" fmla="*/ 856319 w 856319"/>
                <a:gd name="connsiteY1" fmla="*/ 0 h 1617723"/>
                <a:gd name="connsiteX2" fmla="*/ 856319 w 856319"/>
                <a:gd name="connsiteY2" fmla="*/ 1157415 h 1617723"/>
                <a:gd name="connsiteX3" fmla="*/ 688213 w 856319"/>
                <a:gd name="connsiteY3" fmla="*/ 1245182 h 1617723"/>
                <a:gd name="connsiteX4" fmla="*/ 84603 w 856319"/>
                <a:gd name="connsiteY4" fmla="*/ 1570720 h 1617723"/>
                <a:gd name="connsiteX5" fmla="*/ 0 w 856319"/>
                <a:gd name="connsiteY5" fmla="*/ 1617723 h 16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319" h="1617723">
                  <a:moveTo>
                    <a:pt x="640868" y="0"/>
                  </a:moveTo>
                  <a:lnTo>
                    <a:pt x="856319" y="0"/>
                  </a:lnTo>
                  <a:lnTo>
                    <a:pt x="856319" y="1157415"/>
                  </a:lnTo>
                  <a:lnTo>
                    <a:pt x="688213" y="1245182"/>
                  </a:lnTo>
                  <a:cubicBezTo>
                    <a:pt x="410028" y="1390854"/>
                    <a:pt x="302338" y="1449817"/>
                    <a:pt x="84603" y="1570720"/>
                  </a:cubicBezTo>
                  <a:lnTo>
                    <a:pt x="0" y="16177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B072ADD-FD8D-4FD7-9550-99409E42F2BB}"/>
                </a:ext>
              </a:extLst>
            </p:cNvPr>
            <p:cNvSpPr/>
            <p:nvPr userDrawn="1"/>
          </p:nvSpPr>
          <p:spPr>
            <a:xfrm flipV="1">
              <a:off x="1" y="1"/>
              <a:ext cx="11974177" cy="1808163"/>
            </a:xfrm>
            <a:custGeom>
              <a:avLst/>
              <a:gdLst>
                <a:gd name="connsiteX0" fmla="*/ 0 w 11974177"/>
                <a:gd name="connsiteY0" fmla="*/ 1808163 h 1808163"/>
                <a:gd name="connsiteX1" fmla="*/ 11974177 w 11974177"/>
                <a:gd name="connsiteY1" fmla="*/ 1808163 h 1808163"/>
                <a:gd name="connsiteX2" fmla="*/ 11257866 w 11974177"/>
                <a:gd name="connsiteY2" fmla="*/ 0 h 1808163"/>
                <a:gd name="connsiteX3" fmla="*/ 0 w 11974177"/>
                <a:gd name="connsiteY3" fmla="*/ 373314 h 180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77" h="1808163">
                  <a:moveTo>
                    <a:pt x="0" y="1808163"/>
                  </a:moveTo>
                  <a:lnTo>
                    <a:pt x="11974177" y="1808163"/>
                  </a:lnTo>
                  <a:lnTo>
                    <a:pt x="11257866" y="0"/>
                  </a:lnTo>
                  <a:lnTo>
                    <a:pt x="0" y="3733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F6B6B09B-D301-4A53-ACD9-CBF7528F24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989139"/>
            <a:ext cx="3420000" cy="4320000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7B3AD64-C98B-4BB3-9397-DC570C4561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30000" y="1989138"/>
            <a:ext cx="3420000" cy="432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F6B6B09B-D301-4A53-ACD9-CBF7528F24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30000" y="1989139"/>
            <a:ext cx="3420000" cy="4320000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1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20375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7A0997-7C2E-48BF-803E-628804EC03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E78A8EF-F1C7-44E3-8565-538C1DC5CECC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D2843DC-78B0-45EC-8B89-2DB14CC464A0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175AFB4-CC63-4E60-8497-6E06C7DCB904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61A9A36-C6B4-47AF-B3AE-BB55FDBF9F33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8" name="Ellipse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2ED5F8A-C94B-4DA9-9F18-F9C7167E1D48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8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F6B6195-C657-4640-AA23-BAD8CDA2DF36}"/>
              </a:ext>
            </a:extLst>
          </p:cNvPr>
          <p:cNvGrpSpPr/>
          <p:nvPr userDrawn="1"/>
        </p:nvGrpSpPr>
        <p:grpSpPr>
          <a:xfrm>
            <a:off x="1" y="1"/>
            <a:ext cx="12191998" cy="1808163"/>
            <a:chOff x="1" y="1"/>
            <a:chExt cx="12191998" cy="1808163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0E122AE-1461-4194-812E-A5E21D772E47}"/>
                </a:ext>
              </a:extLst>
            </p:cNvPr>
            <p:cNvSpPr/>
            <p:nvPr userDrawn="1"/>
          </p:nvSpPr>
          <p:spPr>
            <a:xfrm>
              <a:off x="11335680" y="1"/>
              <a:ext cx="856319" cy="1617723"/>
            </a:xfrm>
            <a:custGeom>
              <a:avLst/>
              <a:gdLst>
                <a:gd name="connsiteX0" fmla="*/ 640868 w 856319"/>
                <a:gd name="connsiteY0" fmla="*/ 0 h 1617723"/>
                <a:gd name="connsiteX1" fmla="*/ 856319 w 856319"/>
                <a:gd name="connsiteY1" fmla="*/ 0 h 1617723"/>
                <a:gd name="connsiteX2" fmla="*/ 856319 w 856319"/>
                <a:gd name="connsiteY2" fmla="*/ 1157415 h 1617723"/>
                <a:gd name="connsiteX3" fmla="*/ 688213 w 856319"/>
                <a:gd name="connsiteY3" fmla="*/ 1245182 h 1617723"/>
                <a:gd name="connsiteX4" fmla="*/ 84603 w 856319"/>
                <a:gd name="connsiteY4" fmla="*/ 1570720 h 1617723"/>
                <a:gd name="connsiteX5" fmla="*/ 0 w 856319"/>
                <a:gd name="connsiteY5" fmla="*/ 1617723 h 16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319" h="1617723">
                  <a:moveTo>
                    <a:pt x="640868" y="0"/>
                  </a:moveTo>
                  <a:lnTo>
                    <a:pt x="856319" y="0"/>
                  </a:lnTo>
                  <a:lnTo>
                    <a:pt x="856319" y="1157415"/>
                  </a:lnTo>
                  <a:lnTo>
                    <a:pt x="688213" y="1245182"/>
                  </a:lnTo>
                  <a:cubicBezTo>
                    <a:pt x="410028" y="1390854"/>
                    <a:pt x="302338" y="1449817"/>
                    <a:pt x="84603" y="1570720"/>
                  </a:cubicBezTo>
                  <a:lnTo>
                    <a:pt x="0" y="16177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680EE8C-42C3-44DB-BE92-72E3121C91AB}"/>
                </a:ext>
              </a:extLst>
            </p:cNvPr>
            <p:cNvSpPr/>
            <p:nvPr userDrawn="1"/>
          </p:nvSpPr>
          <p:spPr>
            <a:xfrm flipV="1">
              <a:off x="1" y="1"/>
              <a:ext cx="11974177" cy="1808163"/>
            </a:xfrm>
            <a:custGeom>
              <a:avLst/>
              <a:gdLst>
                <a:gd name="connsiteX0" fmla="*/ 0 w 11974177"/>
                <a:gd name="connsiteY0" fmla="*/ 1808163 h 1808163"/>
                <a:gd name="connsiteX1" fmla="*/ 11974177 w 11974177"/>
                <a:gd name="connsiteY1" fmla="*/ 1808163 h 1808163"/>
                <a:gd name="connsiteX2" fmla="*/ 11257866 w 11974177"/>
                <a:gd name="connsiteY2" fmla="*/ 0 h 1808163"/>
                <a:gd name="connsiteX3" fmla="*/ 0 w 11974177"/>
                <a:gd name="connsiteY3" fmla="*/ 373314 h 180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77" h="1808163">
                  <a:moveTo>
                    <a:pt x="0" y="1808163"/>
                  </a:moveTo>
                  <a:lnTo>
                    <a:pt x="11974177" y="1808163"/>
                  </a:lnTo>
                  <a:lnTo>
                    <a:pt x="11257866" y="0"/>
                  </a:lnTo>
                  <a:lnTo>
                    <a:pt x="0" y="3733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72948786-B802-4EBA-BC1E-45E2FD966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800" y="2448000"/>
            <a:ext cx="3420000" cy="386431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tIns="90000" bIns="90000"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3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4E9D8AE6-72F7-4558-B001-D9681AA309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00" y="1990800"/>
            <a:ext cx="3420000" cy="397200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wrap="none" tIns="90000" b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0404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04040"/>
                </a:solidFill>
              </a:defRPr>
            </a:lvl3pPr>
          </a:lstStyle>
          <a:p>
            <a:pPr lvl="0"/>
            <a:r>
              <a:rPr lang="de-DE" dirty="0"/>
              <a:t>Edit Mastertext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72948786-B802-4EBA-BC1E-45E2FD9668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0000" y="2448000"/>
            <a:ext cx="3420000" cy="386431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tIns="90000" bIns="90000"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3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31" name="Textplatzhalter 20">
            <a:extLst>
              <a:ext uri="{FF2B5EF4-FFF2-40B4-BE49-F238E27FC236}">
                <a16:creationId xmlns:a16="http://schemas.microsoft.com/office/drawing/2014/main" id="{4E9D8AE6-72F7-4558-B001-D9681AA309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0000" y="1990800"/>
            <a:ext cx="3420000" cy="397200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wrap="none" tIns="90000" b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0404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04040"/>
                </a:solidFill>
              </a:defRPr>
            </a:lvl3pPr>
          </a:lstStyle>
          <a:p>
            <a:pPr lvl="0"/>
            <a:r>
              <a:rPr lang="de-DE" dirty="0"/>
              <a:t>Edit Mastertext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72948786-B802-4EBA-BC1E-45E2FD9668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30000" y="2448000"/>
            <a:ext cx="3420000" cy="386431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tIns="90000" bIns="90000"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rgbClr val="404040"/>
                </a:solidFill>
              </a:defRPr>
            </a:lvl3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4E9D8AE6-72F7-4558-B001-D9681AA309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30000" y="1990800"/>
            <a:ext cx="3420000" cy="397200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wrap="none" tIns="90000" b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0404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04040"/>
                </a:solidFill>
              </a:defRPr>
            </a:lvl3pPr>
          </a:lstStyle>
          <a:p>
            <a:pPr lvl="0"/>
            <a:r>
              <a:rPr lang="de-DE" dirty="0"/>
              <a:t>Edit Mastertext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2800" y="981075"/>
            <a:ext cx="10621463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1" y="368300"/>
            <a:ext cx="10621462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FCCE22-AC19-465F-BDD3-D22B987645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10485E1-DB20-401B-9317-769BDE2FE6F7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9F245AE-A271-4B33-AEC9-EE9FCA6D66AF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0C802AF-B81F-4939-B017-F5304435008B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8D77168B-CC80-43DF-A02B-E8E458D0143F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2" name="Ellipse 2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70418B-58D6-4E16-9CA8-0E28BC4863C4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8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2CE83ED-3158-4BCA-9630-7190D0A834F0}"/>
              </a:ext>
            </a:extLst>
          </p:cNvPr>
          <p:cNvGrpSpPr/>
          <p:nvPr userDrawn="1"/>
        </p:nvGrpSpPr>
        <p:grpSpPr>
          <a:xfrm>
            <a:off x="1" y="1"/>
            <a:ext cx="12191998" cy="1808163"/>
            <a:chOff x="1" y="1"/>
            <a:chExt cx="12191998" cy="180816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AC7D3C8-46C5-4B7B-88A0-83F2D1B22563}"/>
                </a:ext>
              </a:extLst>
            </p:cNvPr>
            <p:cNvSpPr/>
            <p:nvPr userDrawn="1"/>
          </p:nvSpPr>
          <p:spPr>
            <a:xfrm>
              <a:off x="11335680" y="1"/>
              <a:ext cx="856319" cy="1617723"/>
            </a:xfrm>
            <a:custGeom>
              <a:avLst/>
              <a:gdLst>
                <a:gd name="connsiteX0" fmla="*/ 640868 w 856319"/>
                <a:gd name="connsiteY0" fmla="*/ 0 h 1617723"/>
                <a:gd name="connsiteX1" fmla="*/ 856319 w 856319"/>
                <a:gd name="connsiteY1" fmla="*/ 0 h 1617723"/>
                <a:gd name="connsiteX2" fmla="*/ 856319 w 856319"/>
                <a:gd name="connsiteY2" fmla="*/ 1157415 h 1617723"/>
                <a:gd name="connsiteX3" fmla="*/ 688213 w 856319"/>
                <a:gd name="connsiteY3" fmla="*/ 1245182 h 1617723"/>
                <a:gd name="connsiteX4" fmla="*/ 84603 w 856319"/>
                <a:gd name="connsiteY4" fmla="*/ 1570720 h 1617723"/>
                <a:gd name="connsiteX5" fmla="*/ 0 w 856319"/>
                <a:gd name="connsiteY5" fmla="*/ 1617723 h 161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319" h="1617723">
                  <a:moveTo>
                    <a:pt x="640868" y="0"/>
                  </a:moveTo>
                  <a:lnTo>
                    <a:pt x="856319" y="0"/>
                  </a:lnTo>
                  <a:lnTo>
                    <a:pt x="856319" y="1157415"/>
                  </a:lnTo>
                  <a:lnTo>
                    <a:pt x="688213" y="1245182"/>
                  </a:lnTo>
                  <a:cubicBezTo>
                    <a:pt x="410028" y="1390854"/>
                    <a:pt x="302338" y="1449817"/>
                    <a:pt x="84603" y="1570720"/>
                  </a:cubicBezTo>
                  <a:lnTo>
                    <a:pt x="0" y="16177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4CF8D68-9A88-4802-BFFA-1A728EA68135}"/>
                </a:ext>
              </a:extLst>
            </p:cNvPr>
            <p:cNvSpPr/>
            <p:nvPr userDrawn="1"/>
          </p:nvSpPr>
          <p:spPr>
            <a:xfrm flipV="1">
              <a:off x="1" y="1"/>
              <a:ext cx="11974177" cy="1808163"/>
            </a:xfrm>
            <a:custGeom>
              <a:avLst/>
              <a:gdLst>
                <a:gd name="connsiteX0" fmla="*/ 0 w 11974177"/>
                <a:gd name="connsiteY0" fmla="*/ 1808163 h 1808163"/>
                <a:gd name="connsiteX1" fmla="*/ 11974177 w 11974177"/>
                <a:gd name="connsiteY1" fmla="*/ 1808163 h 1808163"/>
                <a:gd name="connsiteX2" fmla="*/ 11257866 w 11974177"/>
                <a:gd name="connsiteY2" fmla="*/ 0 h 1808163"/>
                <a:gd name="connsiteX3" fmla="*/ 0 w 11974177"/>
                <a:gd name="connsiteY3" fmla="*/ 373314 h 180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4177" h="1808163">
                  <a:moveTo>
                    <a:pt x="0" y="1808163"/>
                  </a:moveTo>
                  <a:lnTo>
                    <a:pt x="11974177" y="1808163"/>
                  </a:lnTo>
                  <a:lnTo>
                    <a:pt x="11257866" y="0"/>
                  </a:lnTo>
                  <a:lnTo>
                    <a:pt x="0" y="3733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abellenplatzhalter 2">
            <a:extLst>
              <a:ext uri="{FF2B5EF4-FFF2-40B4-BE49-F238E27FC236}">
                <a16:creationId xmlns:a16="http://schemas.microsoft.com/office/drawing/2014/main" id="{8242AF71-EBBB-439F-A3C8-CF67390AFCA6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22800" y="1990799"/>
            <a:ext cx="10620000" cy="432000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tIns="72000" bIns="7200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Add table by clicking on symbol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9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20375" cy="61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D064AA-406A-440B-963C-8AFC089801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6D9085-760D-4D11-8B9E-B85EFADF916E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F055F26-52F3-43E3-8A7B-6CA8BF717825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1217047-B855-42A9-B295-660A5418A093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3A8FD73E-AE05-4C6B-B72B-F12D9ACB7B88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7" name="Ellipse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9F0612-9D42-4875-95FA-40CD574E93E4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6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/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C171457-5FB2-4955-B8CD-9D32C6F6D4A2}"/>
              </a:ext>
            </a:extLst>
          </p:cNvPr>
          <p:cNvGrpSpPr/>
          <p:nvPr userDrawn="1"/>
        </p:nvGrpSpPr>
        <p:grpSpPr>
          <a:xfrm>
            <a:off x="0" y="-5983"/>
            <a:ext cx="12192000" cy="6308725"/>
            <a:chOff x="0" y="-5983"/>
            <a:chExt cx="12192000" cy="6308725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41F5B47-53E1-4EDF-8822-63C94395D537}"/>
                </a:ext>
              </a:extLst>
            </p:cNvPr>
            <p:cNvSpPr/>
            <p:nvPr userDrawn="1"/>
          </p:nvSpPr>
          <p:spPr>
            <a:xfrm>
              <a:off x="11335680" y="3950719"/>
              <a:ext cx="856320" cy="2161583"/>
            </a:xfrm>
            <a:custGeom>
              <a:avLst/>
              <a:gdLst>
                <a:gd name="connsiteX0" fmla="*/ 856320 w 856320"/>
                <a:gd name="connsiteY0" fmla="*/ 0 h 2161583"/>
                <a:gd name="connsiteX1" fmla="*/ 856320 w 856320"/>
                <a:gd name="connsiteY1" fmla="*/ 1701274 h 2161583"/>
                <a:gd name="connsiteX2" fmla="*/ 688213 w 856320"/>
                <a:gd name="connsiteY2" fmla="*/ 1789042 h 2161583"/>
                <a:gd name="connsiteX3" fmla="*/ 84603 w 856320"/>
                <a:gd name="connsiteY3" fmla="*/ 2114580 h 2161583"/>
                <a:gd name="connsiteX4" fmla="*/ 0 w 856320"/>
                <a:gd name="connsiteY4" fmla="*/ 2161583 h 216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20" h="2161583">
                  <a:moveTo>
                    <a:pt x="856320" y="0"/>
                  </a:moveTo>
                  <a:lnTo>
                    <a:pt x="856320" y="1701274"/>
                  </a:lnTo>
                  <a:lnTo>
                    <a:pt x="688213" y="1789042"/>
                  </a:lnTo>
                  <a:cubicBezTo>
                    <a:pt x="410028" y="1934714"/>
                    <a:pt x="302338" y="1993677"/>
                    <a:pt x="84603" y="2114580"/>
                  </a:cubicBezTo>
                  <a:lnTo>
                    <a:pt x="0" y="216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2A99E39-0F99-4E59-8E0F-39507011C05B}"/>
                </a:ext>
              </a:extLst>
            </p:cNvPr>
            <p:cNvSpPr/>
            <p:nvPr userDrawn="1"/>
          </p:nvSpPr>
          <p:spPr>
            <a:xfrm>
              <a:off x="0" y="-5983"/>
              <a:ext cx="12192000" cy="6308725"/>
            </a:xfrm>
            <a:custGeom>
              <a:avLst/>
              <a:gdLst>
                <a:gd name="connsiteX0" fmla="*/ 0 w 12192000"/>
                <a:gd name="connsiteY0" fmla="*/ 0 h 6308725"/>
                <a:gd name="connsiteX1" fmla="*/ 12192000 w 12192000"/>
                <a:gd name="connsiteY1" fmla="*/ 0 h 6308725"/>
                <a:gd name="connsiteX2" fmla="*/ 12192000 w 12192000"/>
                <a:gd name="connsiteY2" fmla="*/ 3950718 h 6308725"/>
                <a:gd name="connsiteX3" fmla="*/ 11257866 w 12192000"/>
                <a:gd name="connsiteY3" fmla="*/ 6308725 h 6308725"/>
                <a:gd name="connsiteX4" fmla="*/ 0 w 12192000"/>
                <a:gd name="connsiteY4" fmla="*/ 5935411 h 630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308725">
                  <a:moveTo>
                    <a:pt x="0" y="0"/>
                  </a:moveTo>
                  <a:lnTo>
                    <a:pt x="12192000" y="0"/>
                  </a:lnTo>
                  <a:lnTo>
                    <a:pt x="12192000" y="3950718"/>
                  </a:lnTo>
                  <a:lnTo>
                    <a:pt x="11257866" y="6308725"/>
                  </a:lnTo>
                  <a:lnTo>
                    <a:pt x="0" y="5935411"/>
                  </a:lnTo>
                  <a:close/>
                </a:path>
              </a:pathLst>
            </a:custGeom>
            <a:solidFill>
              <a:srgbClr val="F2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C1088025-477D-4684-8A03-6A5195CD0F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49274"/>
            <a:ext cx="10626111" cy="2232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FC96A8A-00AF-4856-818F-D5708DC83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2781300"/>
            <a:ext cx="10626111" cy="18478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C1FDFF-C9D4-4B3B-B07D-875118B27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3B661C-5252-450D-87C0-8004C767027A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691F9EB-7BE3-4F38-8BE5-7E0802840A81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2F1ED78-6E22-41CA-86B7-BC760122642C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EAD867E3-ABC8-46E1-8665-A975852576FA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6" name="Ellips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0C15F5-287F-4835-B590-4620B16A1C9E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07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39C0F20F-B0CD-44B8-B539-882C65F0C19A}"/>
              </a:ext>
            </a:extLst>
          </p:cNvPr>
          <p:cNvSpPr/>
          <p:nvPr userDrawn="1"/>
        </p:nvSpPr>
        <p:spPr>
          <a:xfrm>
            <a:off x="11335680" y="395071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2EAEB13-283D-4CA0-9A14-8567CC327B20}"/>
              </a:ext>
            </a:extLst>
          </p:cNvPr>
          <p:cNvSpPr/>
          <p:nvPr userDrawn="1"/>
        </p:nvSpPr>
        <p:spPr>
          <a:xfrm>
            <a:off x="0" y="-5983"/>
            <a:ext cx="12192000" cy="6308725"/>
          </a:xfrm>
          <a:custGeom>
            <a:avLst/>
            <a:gdLst>
              <a:gd name="connsiteX0" fmla="*/ 0 w 12192000"/>
              <a:gd name="connsiteY0" fmla="*/ 0 h 6308725"/>
              <a:gd name="connsiteX1" fmla="*/ 12192000 w 12192000"/>
              <a:gd name="connsiteY1" fmla="*/ 0 h 6308725"/>
              <a:gd name="connsiteX2" fmla="*/ 12192000 w 12192000"/>
              <a:gd name="connsiteY2" fmla="*/ 3950718 h 6308725"/>
              <a:gd name="connsiteX3" fmla="*/ 11257866 w 12192000"/>
              <a:gd name="connsiteY3" fmla="*/ 6308725 h 6308725"/>
              <a:gd name="connsiteX4" fmla="*/ 0 w 12192000"/>
              <a:gd name="connsiteY4" fmla="*/ 5935411 h 630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08725">
                <a:moveTo>
                  <a:pt x="0" y="0"/>
                </a:moveTo>
                <a:lnTo>
                  <a:pt x="12192000" y="0"/>
                </a:lnTo>
                <a:lnTo>
                  <a:pt x="12192000" y="3950718"/>
                </a:lnTo>
                <a:lnTo>
                  <a:pt x="11257866" y="6308725"/>
                </a:lnTo>
                <a:lnTo>
                  <a:pt x="0" y="5935411"/>
                </a:lnTo>
                <a:close/>
              </a:path>
            </a:pathLst>
          </a:custGeom>
          <a:solidFill>
            <a:srgbClr val="F2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1AED51-17EF-4BBF-A542-BC9663FA6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ACE2E5-D2E1-47CB-B75B-46E24210B532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540E77-E8D8-41C2-8349-3731E3A9C27C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E8E0DB0-6E9A-4868-BCF5-B3031F9D6D5A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F081F4D0-FF50-473C-8483-86390185908C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3" name="Ellips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42937B2-E147-4253-BF5D-B67F0932FB72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58179D2-7102-4BAA-9F37-00A615F7A10B}"/>
              </a:ext>
            </a:extLst>
          </p:cNvPr>
          <p:cNvSpPr txBox="1">
            <a:spLocks/>
          </p:cNvSpPr>
          <p:nvPr userDrawn="1"/>
        </p:nvSpPr>
        <p:spPr>
          <a:xfrm>
            <a:off x="623888" y="3429000"/>
            <a:ext cx="10801349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Thank you for your participation.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9EE4B27-2E07-4250-8E60-01B2B75E2C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3419" y="1775481"/>
            <a:ext cx="3067230" cy="12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08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2-column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90E60-75D7-4505-B728-59F67CC3B7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8013" y="1980000"/>
            <a:ext cx="5400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Forth layer</a:t>
            </a:r>
          </a:p>
          <a:p>
            <a:pPr lvl="4"/>
            <a:r>
              <a:rPr lang="en-GB" noProof="0" dirty="0"/>
              <a:t>Fifth layer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6218B4-0B0D-4667-9D40-61678EB543A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41600" y="1980000"/>
            <a:ext cx="5400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Edit 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Forth layer</a:t>
            </a:r>
          </a:p>
          <a:p>
            <a:pPr lvl="4"/>
            <a:r>
              <a:rPr lang="en-GB" noProof="0" dirty="0"/>
              <a:t>Fifth layer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2191E33-85A7-4E33-9B7E-E4BA1A7CE9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620000" y="273600"/>
            <a:ext cx="921600" cy="1273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AT" noProof="0" dirty="0"/>
              <a:t>Edit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902064-BDA2-4457-A855-A83F7C64F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73601"/>
            <a:ext cx="9687600" cy="70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Edit Mastertitle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80CCB481-2793-483E-B93D-703089C7B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3" y="1069199"/>
            <a:ext cx="9686925" cy="3389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F2D6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/>
              <a:t>Edit Mastertitle</a:t>
            </a:r>
          </a:p>
        </p:txBody>
      </p:sp>
    </p:spTree>
    <p:extLst>
      <p:ext uri="{BB962C8B-B14F-4D97-AF65-F5344CB8AC3E}">
        <p14:creationId xmlns:p14="http://schemas.microsoft.com/office/powerpoint/2010/main" val="372717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38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hr Text - einzeiliger Titel auf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71103"/>
            <a:ext cx="11928406" cy="468000"/>
          </a:xfrm>
          <a:prstGeom prst="rect">
            <a:avLst/>
          </a:prstGeom>
          <a:gradFill flip="none" rotWithShape="1">
            <a:gsLst>
              <a:gs pos="0">
                <a:srgbClr val="F2D600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noProof="0" dirty="0"/>
          </a:p>
        </p:txBody>
      </p:sp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>
          <a:xfrm>
            <a:off x="609760" y="188378"/>
            <a:ext cx="10972482" cy="5926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2800" b="0" baseline="0">
                <a:solidFill>
                  <a:srgbClr val="373E46"/>
                </a:solidFill>
              </a:defRPr>
            </a:lvl1pPr>
          </a:lstStyle>
          <a:p>
            <a:r>
              <a:rPr lang="de-AT" noProof="0" dirty="0"/>
              <a:t>Einzeiliger Titel – mehr Inhalt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1806" y="1209674"/>
            <a:ext cx="10985200" cy="52816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1800">
                <a:solidFill>
                  <a:srgbClr val="373E46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1400">
                <a:solidFill>
                  <a:srgbClr val="373E46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1400">
                <a:solidFill>
                  <a:srgbClr val="373E46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1400">
                <a:solidFill>
                  <a:srgbClr val="373E46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1400">
                <a:solidFill>
                  <a:srgbClr val="373E46"/>
                </a:solidFill>
              </a:defRPr>
            </a:lvl5pPr>
          </a:lstStyle>
          <a:p>
            <a:pPr lvl="0"/>
            <a:r>
              <a:rPr lang="de-AT" noProof="0" dirty="0"/>
              <a:t>Erste Ebene bearbeiten</a:t>
            </a:r>
          </a:p>
          <a:p>
            <a:pPr lvl="1"/>
            <a:r>
              <a:rPr lang="de-AT" noProof="0" dirty="0"/>
              <a:t>Zweite Ebene bearbeiten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155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xmlns:p14="http://schemas.microsoft.com/office/powerpoint/2010/main"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/ 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2E1A6B5-D76A-4392-BA6D-7DEC39469DBD}"/>
              </a:ext>
            </a:extLst>
          </p:cNvPr>
          <p:cNvSpPr/>
          <p:nvPr userDrawn="1"/>
        </p:nvSpPr>
        <p:spPr>
          <a:xfrm>
            <a:off x="11335680" y="395071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F67CFE1-159D-46A5-8D62-A7A636057A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02742"/>
          </a:xfrm>
          <a:custGeom>
            <a:avLst/>
            <a:gdLst>
              <a:gd name="connsiteX0" fmla="*/ 0 w 12192000"/>
              <a:gd name="connsiteY0" fmla="*/ 0 h 6302742"/>
              <a:gd name="connsiteX1" fmla="*/ 12192000 w 12192000"/>
              <a:gd name="connsiteY1" fmla="*/ 0 h 6302742"/>
              <a:gd name="connsiteX2" fmla="*/ 12192000 w 12192000"/>
              <a:gd name="connsiteY2" fmla="*/ 3944735 h 6302742"/>
              <a:gd name="connsiteX3" fmla="*/ 11257866 w 12192000"/>
              <a:gd name="connsiteY3" fmla="*/ 6302742 h 6302742"/>
              <a:gd name="connsiteX4" fmla="*/ 0 w 12192000"/>
              <a:gd name="connsiteY4" fmla="*/ 5929428 h 63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02742">
                <a:moveTo>
                  <a:pt x="0" y="0"/>
                </a:moveTo>
                <a:lnTo>
                  <a:pt x="12192000" y="0"/>
                </a:lnTo>
                <a:lnTo>
                  <a:pt x="12192000" y="3944735"/>
                </a:lnTo>
                <a:lnTo>
                  <a:pt x="11257866" y="6302742"/>
                </a:lnTo>
                <a:lnTo>
                  <a:pt x="0" y="5929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1088025-477D-4684-8A03-6A5195CD0F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7" y="544282"/>
            <a:ext cx="10626111" cy="22370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9FC96A8A-00AF-4856-818F-D5708DC83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7" y="2781299"/>
            <a:ext cx="10626111" cy="206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A72F97-FB97-4FC6-9A26-713DD93A7D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79CAA7-F8D6-4D6E-850A-E557EEB63D4D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2C88F9A-C4E2-4B27-9F4D-9A82A96A5FDD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E6E3453-43C9-4FB2-9648-4381CEB780B6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99A38034-6F30-412B-8FC0-397A455FFF52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5" name="Ellips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7CCD04E-7BB8-407A-8426-B28DCF6DBFC2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4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E19800D-CD3E-4AAE-ACD6-85A28C8341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02742"/>
          </a:xfrm>
          <a:custGeom>
            <a:avLst/>
            <a:gdLst>
              <a:gd name="connsiteX0" fmla="*/ 0 w 12192000"/>
              <a:gd name="connsiteY0" fmla="*/ 0 h 6302742"/>
              <a:gd name="connsiteX1" fmla="*/ 12192000 w 12192000"/>
              <a:gd name="connsiteY1" fmla="*/ 0 h 6302742"/>
              <a:gd name="connsiteX2" fmla="*/ 12192000 w 12192000"/>
              <a:gd name="connsiteY2" fmla="*/ 3944735 h 6302742"/>
              <a:gd name="connsiteX3" fmla="*/ 11257866 w 12192000"/>
              <a:gd name="connsiteY3" fmla="*/ 6302742 h 6302742"/>
              <a:gd name="connsiteX4" fmla="*/ 0 w 12192000"/>
              <a:gd name="connsiteY4" fmla="*/ 5929428 h 63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02742">
                <a:moveTo>
                  <a:pt x="0" y="0"/>
                </a:moveTo>
                <a:lnTo>
                  <a:pt x="12192000" y="0"/>
                </a:lnTo>
                <a:lnTo>
                  <a:pt x="12192000" y="3944735"/>
                </a:lnTo>
                <a:lnTo>
                  <a:pt x="11257866" y="6302742"/>
                </a:lnTo>
                <a:lnTo>
                  <a:pt x="0" y="5929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E2B74031-0597-4B53-8A1D-24ADFEE7E95C}"/>
              </a:ext>
            </a:extLst>
          </p:cNvPr>
          <p:cNvSpPr/>
          <p:nvPr userDrawn="1"/>
        </p:nvSpPr>
        <p:spPr>
          <a:xfrm>
            <a:off x="11335680" y="395071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C9A4F4-78A8-47F8-8E90-65E1E26F51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7704D3-9DD1-4C3B-9510-8E6FC05D05DB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3E043ED-7CEB-44E5-810D-4DA15B3E4023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28F76A1-6613-46C3-A676-93B16A42669C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9C46137-1B94-4CA8-A2C7-76F002FDF64D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0" name="Ellipse 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83C5666-811F-4529-A441-6C9E80166EA1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0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249EF66-E9D5-402B-B562-2D8BBB953EBB}"/>
              </a:ext>
            </a:extLst>
          </p:cNvPr>
          <p:cNvSpPr/>
          <p:nvPr userDrawn="1"/>
        </p:nvSpPr>
        <p:spPr>
          <a:xfrm>
            <a:off x="11335680" y="3950719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A4DDDDD-1DFF-4CC9-946E-FBE2343C8C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02742"/>
          </a:xfrm>
          <a:custGeom>
            <a:avLst/>
            <a:gdLst>
              <a:gd name="connsiteX0" fmla="*/ 0 w 12192000"/>
              <a:gd name="connsiteY0" fmla="*/ 0 h 6302742"/>
              <a:gd name="connsiteX1" fmla="*/ 12192000 w 12192000"/>
              <a:gd name="connsiteY1" fmla="*/ 0 h 6302742"/>
              <a:gd name="connsiteX2" fmla="*/ 12192000 w 12192000"/>
              <a:gd name="connsiteY2" fmla="*/ 3944735 h 6302742"/>
              <a:gd name="connsiteX3" fmla="*/ 11257866 w 12192000"/>
              <a:gd name="connsiteY3" fmla="*/ 6302742 h 6302742"/>
              <a:gd name="connsiteX4" fmla="*/ 0 w 12192000"/>
              <a:gd name="connsiteY4" fmla="*/ 5929428 h 63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02742">
                <a:moveTo>
                  <a:pt x="0" y="0"/>
                </a:moveTo>
                <a:lnTo>
                  <a:pt x="12192000" y="0"/>
                </a:lnTo>
                <a:lnTo>
                  <a:pt x="12192000" y="3944735"/>
                </a:lnTo>
                <a:lnTo>
                  <a:pt x="11257866" y="6302742"/>
                </a:lnTo>
                <a:lnTo>
                  <a:pt x="0" y="5929428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1750" dir="5400000" algn="ctr" rotWithShape="0">
              <a:schemeClr val="tx1">
                <a:alpha val="15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9E3BC5-8CBB-43F7-B521-5B71713646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29037E-1ADA-4FAA-86C7-DB02587CE0E8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57D98D2-0D3E-487E-93DB-3C89DE3317E4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D5F87A8-23EC-4F1A-9E48-732FEAAD7788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F2EB5939-694D-46D4-8BF1-69941806961D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1" name="Ellips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23AF8E-A60E-4471-804C-FBAA2AC84EC7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4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7864603-BE0A-4E83-ADFC-F991A0E20C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02742"/>
          </a:xfrm>
          <a:custGeom>
            <a:avLst/>
            <a:gdLst>
              <a:gd name="connsiteX0" fmla="*/ 0 w 12192000"/>
              <a:gd name="connsiteY0" fmla="*/ 0 h 6302742"/>
              <a:gd name="connsiteX1" fmla="*/ 12192000 w 12192000"/>
              <a:gd name="connsiteY1" fmla="*/ 0 h 6302742"/>
              <a:gd name="connsiteX2" fmla="*/ 12192000 w 12192000"/>
              <a:gd name="connsiteY2" fmla="*/ 3944735 h 6302742"/>
              <a:gd name="connsiteX3" fmla="*/ 11257866 w 12192000"/>
              <a:gd name="connsiteY3" fmla="*/ 6302742 h 6302742"/>
              <a:gd name="connsiteX4" fmla="*/ 0 w 12192000"/>
              <a:gd name="connsiteY4" fmla="*/ 5929428 h 63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302742">
                <a:moveTo>
                  <a:pt x="0" y="0"/>
                </a:moveTo>
                <a:lnTo>
                  <a:pt x="12192000" y="0"/>
                </a:lnTo>
                <a:lnTo>
                  <a:pt x="12192000" y="3944735"/>
                </a:lnTo>
                <a:lnTo>
                  <a:pt x="11257866" y="6302742"/>
                </a:lnTo>
                <a:lnTo>
                  <a:pt x="0" y="5929428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1750" dir="5400000" algn="ctr" rotWithShape="0">
              <a:schemeClr val="tx1">
                <a:alpha val="15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5B075BB-40A7-483D-9CC0-F0A6410D3E7A}"/>
              </a:ext>
            </a:extLst>
          </p:cNvPr>
          <p:cNvSpPr/>
          <p:nvPr userDrawn="1"/>
        </p:nvSpPr>
        <p:spPr>
          <a:xfrm>
            <a:off x="11335680" y="3949200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9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1"/>
            <a:ext cx="10620375" cy="6127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1FECD9-4FFB-4E05-BF7B-45F66993A2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869465-E418-4B2B-9412-1EB99D98217F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DC97B2E-16BB-4AC3-99F8-F6F099A8B6F4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8911697-4F2A-412F-A1EA-31AD98F3ABB8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CAC5153A-EFF0-4F0D-AB39-D9932FFDC7C9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5" name="Ellips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56E07-AD13-4844-A4C6-C7FA01BC6371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3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C9E9EAC-B319-4BFF-9295-E282ABB1462C}"/>
              </a:ext>
            </a:extLst>
          </p:cNvPr>
          <p:cNvSpPr/>
          <p:nvPr userDrawn="1"/>
        </p:nvSpPr>
        <p:spPr>
          <a:xfrm flipV="1">
            <a:off x="11333144" y="2188800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5FE93C0-E8F6-4BAF-ABEB-F1E4BEC2E4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989139"/>
            <a:ext cx="12189464" cy="4868861"/>
          </a:xfrm>
          <a:custGeom>
            <a:avLst/>
            <a:gdLst>
              <a:gd name="connsiteX0" fmla="*/ 11255330 w 12189464"/>
              <a:gd name="connsiteY0" fmla="*/ 0 h 4868861"/>
              <a:gd name="connsiteX1" fmla="*/ 12189464 w 12189464"/>
              <a:gd name="connsiteY1" fmla="*/ 2358007 h 4868861"/>
              <a:gd name="connsiteX2" fmla="*/ 12189464 w 12189464"/>
              <a:gd name="connsiteY2" fmla="*/ 4868861 h 4868861"/>
              <a:gd name="connsiteX3" fmla="*/ 0 w 12189464"/>
              <a:gd name="connsiteY3" fmla="*/ 4868861 h 4868861"/>
              <a:gd name="connsiteX4" fmla="*/ 0 w 12189464"/>
              <a:gd name="connsiteY4" fmla="*/ 373230 h 486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464" h="4868861">
                <a:moveTo>
                  <a:pt x="11255330" y="0"/>
                </a:moveTo>
                <a:lnTo>
                  <a:pt x="12189464" y="2358007"/>
                </a:lnTo>
                <a:lnTo>
                  <a:pt x="12189464" y="4868861"/>
                </a:lnTo>
                <a:lnTo>
                  <a:pt x="0" y="4868861"/>
                </a:lnTo>
                <a:lnTo>
                  <a:pt x="0" y="3732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23888" y="981076"/>
            <a:ext cx="10633312" cy="3603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33312" cy="612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E3AC5-95D3-46AC-B72D-E80AD49E4C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5FC141-C1A6-4F7E-95C0-14D0D7E2199F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1B64AD3-4342-41D9-98B7-6A7204061043}"/>
              </a:ext>
            </a:extLst>
          </p:cNvPr>
          <p:cNvGrpSpPr/>
          <p:nvPr userDrawn="1"/>
        </p:nvGrpSpPr>
        <p:grpSpPr>
          <a:xfrm>
            <a:off x="11857953" y="1994885"/>
            <a:ext cx="180000" cy="179979"/>
            <a:chOff x="11857953" y="6327529"/>
            <a:chExt cx="180000" cy="17997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AA885EDA-4420-4B91-B7A9-A488B3BB0B5D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8851EA6-03B5-45EC-8E14-6BFE0E29AA85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9" name="Ellipse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DECE7D-62EB-4E40-AE25-8975F84CF81E}"/>
              </a:ext>
            </a:extLst>
          </p:cNvPr>
          <p:cNvSpPr/>
          <p:nvPr userDrawn="1"/>
        </p:nvSpPr>
        <p:spPr>
          <a:xfrm>
            <a:off x="11857953" y="1994884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26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5AD9E41-4605-4753-AA3E-572680200D4A}"/>
              </a:ext>
            </a:extLst>
          </p:cNvPr>
          <p:cNvSpPr/>
          <p:nvPr userDrawn="1"/>
        </p:nvSpPr>
        <p:spPr>
          <a:xfrm flipV="1">
            <a:off x="11333144" y="2188800"/>
            <a:ext cx="856320" cy="2161583"/>
          </a:xfrm>
          <a:custGeom>
            <a:avLst/>
            <a:gdLst>
              <a:gd name="connsiteX0" fmla="*/ 856320 w 856320"/>
              <a:gd name="connsiteY0" fmla="*/ 0 h 2161583"/>
              <a:gd name="connsiteX1" fmla="*/ 856320 w 856320"/>
              <a:gd name="connsiteY1" fmla="*/ 1701274 h 2161583"/>
              <a:gd name="connsiteX2" fmla="*/ 688213 w 856320"/>
              <a:gd name="connsiteY2" fmla="*/ 1789042 h 2161583"/>
              <a:gd name="connsiteX3" fmla="*/ 84603 w 856320"/>
              <a:gd name="connsiteY3" fmla="*/ 2114580 h 2161583"/>
              <a:gd name="connsiteX4" fmla="*/ 0 w 856320"/>
              <a:gd name="connsiteY4" fmla="*/ 2161583 h 21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20" h="2161583">
                <a:moveTo>
                  <a:pt x="856320" y="0"/>
                </a:moveTo>
                <a:lnTo>
                  <a:pt x="856320" y="1701274"/>
                </a:lnTo>
                <a:lnTo>
                  <a:pt x="688213" y="1789042"/>
                </a:lnTo>
                <a:cubicBezTo>
                  <a:pt x="410028" y="1934714"/>
                  <a:pt x="302338" y="1993677"/>
                  <a:pt x="84603" y="2114580"/>
                </a:cubicBezTo>
                <a:lnTo>
                  <a:pt x="0" y="21615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0C8A834-9B04-43A8-9414-D209E8D323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989139"/>
            <a:ext cx="12189464" cy="4868861"/>
          </a:xfrm>
          <a:custGeom>
            <a:avLst/>
            <a:gdLst>
              <a:gd name="connsiteX0" fmla="*/ 11255330 w 12189464"/>
              <a:gd name="connsiteY0" fmla="*/ 0 h 4868861"/>
              <a:gd name="connsiteX1" fmla="*/ 12189464 w 12189464"/>
              <a:gd name="connsiteY1" fmla="*/ 2358007 h 4868861"/>
              <a:gd name="connsiteX2" fmla="*/ 12189464 w 12189464"/>
              <a:gd name="connsiteY2" fmla="*/ 4868861 h 4868861"/>
              <a:gd name="connsiteX3" fmla="*/ 0 w 12189464"/>
              <a:gd name="connsiteY3" fmla="*/ 4868861 h 4868861"/>
              <a:gd name="connsiteX4" fmla="*/ 0 w 12189464"/>
              <a:gd name="connsiteY4" fmla="*/ 373230 h 486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9464" h="4868861">
                <a:moveTo>
                  <a:pt x="11255330" y="0"/>
                </a:moveTo>
                <a:lnTo>
                  <a:pt x="12189464" y="2358007"/>
                </a:lnTo>
                <a:lnTo>
                  <a:pt x="12189464" y="4868861"/>
                </a:lnTo>
                <a:lnTo>
                  <a:pt x="0" y="4868861"/>
                </a:lnTo>
                <a:lnTo>
                  <a:pt x="0" y="3732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1750" dir="16200000" algn="ctr" rotWithShape="0">
              <a:schemeClr val="tx1">
                <a:alpha val="15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r>
              <a:rPr lang="de-DE" dirty="0"/>
              <a:t>Edit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23888" y="981075"/>
            <a:ext cx="10633312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68300"/>
            <a:ext cx="10633312" cy="6127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1B6A9A-5642-4C57-8DB6-53B0F808CE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777B4-BD6E-43A8-BF96-8F4D75D8C0B2}"/>
              </a:ext>
            </a:extLst>
          </p:cNvPr>
          <p:cNvGrpSpPr/>
          <p:nvPr userDrawn="1"/>
        </p:nvGrpSpPr>
        <p:grpSpPr>
          <a:xfrm>
            <a:off x="11857953" y="1994885"/>
            <a:ext cx="180000" cy="179979"/>
            <a:chOff x="11857953" y="6327529"/>
            <a:chExt cx="180000" cy="17997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8F7BD5A-2592-44F4-9E46-40710DA8DE74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10ED5FB-E746-4A55-AC7E-855BDC8E3071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4" name="Ellips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43C575-084C-453E-8E11-8192B9EC8DDA}"/>
              </a:ext>
            </a:extLst>
          </p:cNvPr>
          <p:cNvSpPr/>
          <p:nvPr userDrawn="1"/>
        </p:nvSpPr>
        <p:spPr>
          <a:xfrm>
            <a:off x="11857953" y="1994884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3FDF9118-C390-473A-A159-70C1F676F36C}"/>
              </a:ext>
            </a:extLst>
          </p:cNvPr>
          <p:cNvSpPr/>
          <p:nvPr userDrawn="1"/>
        </p:nvSpPr>
        <p:spPr>
          <a:xfrm>
            <a:off x="11335680" y="1"/>
            <a:ext cx="856319" cy="1617723"/>
          </a:xfrm>
          <a:custGeom>
            <a:avLst/>
            <a:gdLst>
              <a:gd name="connsiteX0" fmla="*/ 640868 w 856319"/>
              <a:gd name="connsiteY0" fmla="*/ 0 h 1617723"/>
              <a:gd name="connsiteX1" fmla="*/ 856319 w 856319"/>
              <a:gd name="connsiteY1" fmla="*/ 0 h 1617723"/>
              <a:gd name="connsiteX2" fmla="*/ 856319 w 856319"/>
              <a:gd name="connsiteY2" fmla="*/ 1157415 h 1617723"/>
              <a:gd name="connsiteX3" fmla="*/ 688213 w 856319"/>
              <a:gd name="connsiteY3" fmla="*/ 1245182 h 1617723"/>
              <a:gd name="connsiteX4" fmla="*/ 84603 w 856319"/>
              <a:gd name="connsiteY4" fmla="*/ 1570720 h 1617723"/>
              <a:gd name="connsiteX5" fmla="*/ 0 w 856319"/>
              <a:gd name="connsiteY5" fmla="*/ 1617723 h 161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1617723">
                <a:moveTo>
                  <a:pt x="640868" y="0"/>
                </a:moveTo>
                <a:lnTo>
                  <a:pt x="856319" y="0"/>
                </a:lnTo>
                <a:lnTo>
                  <a:pt x="856319" y="1157415"/>
                </a:lnTo>
                <a:lnTo>
                  <a:pt x="688213" y="1245182"/>
                </a:lnTo>
                <a:cubicBezTo>
                  <a:pt x="410028" y="1390854"/>
                  <a:pt x="302338" y="1449817"/>
                  <a:pt x="84603" y="1570720"/>
                </a:cubicBezTo>
                <a:lnTo>
                  <a:pt x="0" y="16177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23FCEA0-4A88-4804-AB62-1FCCDB3D1F64}"/>
              </a:ext>
            </a:extLst>
          </p:cNvPr>
          <p:cNvSpPr/>
          <p:nvPr userDrawn="1"/>
        </p:nvSpPr>
        <p:spPr>
          <a:xfrm flipV="1">
            <a:off x="1" y="1"/>
            <a:ext cx="11974177" cy="1808163"/>
          </a:xfrm>
          <a:custGeom>
            <a:avLst/>
            <a:gdLst>
              <a:gd name="connsiteX0" fmla="*/ 0 w 11974177"/>
              <a:gd name="connsiteY0" fmla="*/ 1808163 h 1808163"/>
              <a:gd name="connsiteX1" fmla="*/ 11974177 w 11974177"/>
              <a:gd name="connsiteY1" fmla="*/ 1808163 h 1808163"/>
              <a:gd name="connsiteX2" fmla="*/ 11257866 w 11974177"/>
              <a:gd name="connsiteY2" fmla="*/ 0 h 1808163"/>
              <a:gd name="connsiteX3" fmla="*/ 0 w 11974177"/>
              <a:gd name="connsiteY3" fmla="*/ 373314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4177" h="1808163">
                <a:moveTo>
                  <a:pt x="0" y="1808163"/>
                </a:moveTo>
                <a:lnTo>
                  <a:pt x="11974177" y="1808163"/>
                </a:lnTo>
                <a:lnTo>
                  <a:pt x="11257866" y="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1EA2F46-F7ED-4E43-9913-AA7AA8EE2D6F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23888" y="1989138"/>
            <a:ext cx="10620375" cy="4328449"/>
          </a:xfrm>
          <a:prstGeom prst="rect">
            <a:avLst/>
          </a:prstGeom>
        </p:spPr>
        <p:txBody>
          <a:bodyPr wrap="square" numCol="1" spcCol="360000"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latin typeface="Verdana" panose="020B060403050404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latin typeface="Verdan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latin typeface="Verdana" panose="020B0604030504040204" pitchFamily="34" charset="0"/>
              </a:defRPr>
            </a:lvl3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Edit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Edit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Edit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07F2955-659E-4061-B717-4B56850BA852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623888" y="981075"/>
            <a:ext cx="10620375" cy="360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Master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0" name="Titel 17">
            <a:extLst>
              <a:ext uri="{FF2B5EF4-FFF2-40B4-BE49-F238E27FC236}">
                <a16:creationId xmlns:a16="http://schemas.microsoft.com/office/drawing/2014/main" id="{DB502039-2901-4A22-9B93-A37DDF85D5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368301"/>
            <a:ext cx="10620375" cy="6127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Edit Mastertitle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6879EF-7760-429A-8348-659D8E8C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297D72-5E61-4B7A-94AA-209694B25CA0}"/>
              </a:ext>
            </a:extLst>
          </p:cNvPr>
          <p:cNvSpPr txBox="1"/>
          <p:nvPr userDrawn="1"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DAB11BE-D0D5-483F-A514-CC9D930CDF78}"/>
              </a:ext>
            </a:extLst>
          </p:cNvPr>
          <p:cNvGrpSpPr/>
          <p:nvPr userDrawn="1"/>
        </p:nvGrpSpPr>
        <p:grpSpPr>
          <a:xfrm>
            <a:off x="11857953" y="6619629"/>
            <a:ext cx="180000" cy="179979"/>
            <a:chOff x="11857953" y="6327529"/>
            <a:chExt cx="180000" cy="17997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1FF634E-8E6E-4D07-84AB-068ACA83AFF5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831B922-C0FC-407E-B3FC-A65E38F252E9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14" name="Ellips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C746C93-0903-4A64-B620-A2D3D682B4B7}"/>
              </a:ext>
            </a:extLst>
          </p:cNvPr>
          <p:cNvSpPr/>
          <p:nvPr userDrawn="1"/>
        </p:nvSpPr>
        <p:spPr>
          <a:xfrm>
            <a:off x="11857953" y="6619628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101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D832BD-308E-4F4F-B898-79A1D2D13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587504"/>
            <a:ext cx="9346459" cy="21544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>
                <a:cs typeface="Verdana"/>
              </a:rPr>
              <a:t>Change </a:t>
            </a:r>
            <a:r>
              <a:rPr lang="de-DE" dirty="0" err="1">
                <a:cs typeface="Verdana"/>
              </a:rPr>
              <a:t>presentation</a:t>
            </a:r>
            <a:r>
              <a:rPr lang="de-DE" dirty="0">
                <a:cs typeface="Verdana"/>
              </a:rPr>
              <a:t> </a:t>
            </a:r>
            <a:r>
              <a:rPr lang="de-DE" dirty="0" err="1">
                <a:cs typeface="Verdana"/>
              </a:rPr>
              <a:t>name</a:t>
            </a:r>
            <a:r>
              <a:rPr lang="de-DE" dirty="0"/>
              <a:t> (</a:t>
            </a:r>
            <a:r>
              <a:rPr lang="de-DE" dirty="0" err="1"/>
              <a:t>under</a:t>
            </a:r>
            <a:r>
              <a:rPr lang="de-DE" dirty="0"/>
              <a:t> „Insert &gt; Header and </a:t>
            </a:r>
            <a:r>
              <a:rPr lang="de-DE" dirty="0" err="1"/>
              <a:t>Footer</a:t>
            </a:r>
            <a:r>
              <a:rPr lang="de-DE" dirty="0"/>
              <a:t> &gt; </a:t>
            </a:r>
            <a:r>
              <a:rPr lang="de-DE" dirty="0" err="1"/>
              <a:t>Footer</a:t>
            </a:r>
            <a:r>
              <a:rPr lang="de-DE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7316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  <p:sldLayoutId id="2147483652" r:id="rId3"/>
    <p:sldLayoutId id="2147483651" r:id="rId4"/>
    <p:sldLayoutId id="2147483665" r:id="rId5"/>
    <p:sldLayoutId id="2147483666" r:id="rId6"/>
    <p:sldLayoutId id="2147483675" r:id="rId7"/>
    <p:sldLayoutId id="2147483676" r:id="rId8"/>
    <p:sldLayoutId id="2147483653" r:id="rId9"/>
    <p:sldLayoutId id="2147483673" r:id="rId10"/>
    <p:sldLayoutId id="2147483679" r:id="rId11"/>
    <p:sldLayoutId id="2147483671" r:id="rId12"/>
    <p:sldLayoutId id="2147483672" r:id="rId13"/>
    <p:sldLayoutId id="214748368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77" r:id="rId20"/>
    <p:sldLayoutId id="2147483682" r:id="rId21"/>
    <p:sldLayoutId id="2147483684" r:id="rId22"/>
    <p:sldLayoutId id="2147483685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083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1253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orient="horz" pos="1752" userDrawn="1">
          <p15:clr>
            <a:srgbClr val="5ACBF0"/>
          </p15:clr>
        </p15:guide>
        <p15:guide id="8" orient="horz" pos="845" userDrawn="1">
          <p15:clr>
            <a:srgbClr val="5ACBF0"/>
          </p15:clr>
        </p15:guide>
        <p15:guide id="9" orient="horz" pos="232" userDrawn="1">
          <p15:clr>
            <a:srgbClr val="5ACBF0"/>
          </p15:clr>
        </p15:guide>
        <p15:guide id="10" orient="horz" pos="618" userDrawn="1">
          <p15:clr>
            <a:srgbClr val="5ACBF0"/>
          </p15:clr>
        </p15:guide>
        <p15:guide id="11" pos="7197" userDrawn="1">
          <p15:clr>
            <a:srgbClr val="F26B43"/>
          </p15:clr>
        </p15:guide>
        <p15:guide id="12" pos="2661" userDrawn="1">
          <p15:clr>
            <a:srgbClr val="F26B43"/>
          </p15:clr>
        </p15:guide>
        <p15:guide id="13" pos="2547" userDrawn="1">
          <p15:clr>
            <a:srgbClr val="F26B43"/>
          </p15:clr>
        </p15:guide>
        <p15:guide id="14" pos="4815" userDrawn="1">
          <p15:clr>
            <a:srgbClr val="F26B43"/>
          </p15:clr>
        </p15:guide>
        <p15:guide id="15" pos="4929" userDrawn="1">
          <p15:clr>
            <a:srgbClr val="F26B43"/>
          </p15:clr>
        </p15:guide>
        <p15:guide id="18" orient="horz" pos="3521" userDrawn="1">
          <p15:clr>
            <a:srgbClr val="F26B43"/>
          </p15:clr>
        </p15:guide>
        <p15:guide id="19" orient="horz" pos="18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\\dersfs01\share\PUBLIC\DERS-ATFK\170%20Sales%20&amp;%20Marketing\170%2000%20SAM%20General\170%200001%20Marketing\HUSUM2019\Draft%20Presentations%20for%20Exponat%202019\SHM.pptx#-1,1,Structural Health Monitoring" TargetMode="External"/><Relationship Id="rId3" Type="http://schemas.openxmlformats.org/officeDocument/2006/relationships/image" Target="../media/image4.png"/><Relationship Id="rId7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5,Case Study:  Planetary Stage Tooth Da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4,Case Study:  Main Bearing Damage" TargetMode="External"/><Relationship Id="rId5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3,Case Study:  Main Bearing Damage" TargetMode="External"/><Relationship Id="rId4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2,Case Study:  Rotor Unbalance (Aerodynamic)" TargetMode="External"/><Relationship Id="rId9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13,Case Study:  Generator be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bachmann.info/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bachmann.info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tif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7,Case Study:  Planetary stage bearing" TargetMode="External"/><Relationship Id="rId13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13,Case Study:  Generator bearing" TargetMode="External"/><Relationship Id="rId3" Type="http://schemas.openxmlformats.org/officeDocument/2006/relationships/image" Target="../media/image4.png"/><Relationship Id="rId7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5,Case Study:  Planetary Stage Tooth Damage" TargetMode="External"/><Relationship Id="rId12" Type="http://schemas.openxmlformats.org/officeDocument/2006/relationships/hyperlink" Target="file:///\\dersfs01\share\PUBLIC\DERS-ATFK\170%20Sales%20&amp;%20Marketing\170%2000%20SAM%20General\170%200001%20Marketing\HUSUM2019\Draft%20Presentations%20for%20Exponat%202019\SHM.pptx#-1,1,Structural Health Monito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4,Case Study:  Main Bearing Damage" TargetMode="External"/><Relationship Id="rId11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10,Case Study:  HSS Inner Ring Defect" TargetMode="External"/><Relationship Id="rId5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3,Case Study:  Main Bearing Damage" TargetMode="External"/><Relationship Id="rId10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9,Case Study:  LSS Bearing" TargetMode="External"/><Relationship Id="rId4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2,Case Study:  Rotor Unbalance (Aerodynamic)" TargetMode="External"/><Relationship Id="rId9" Type="http://schemas.openxmlformats.org/officeDocument/2006/relationships/hyperlink" Target="file:///\\dersfs01\share\PUBLIC\DERS-ATFK\170%20Sales%20&amp;%20Marketing\170%2000%20SAM%20General\170%200001%20Marketing\HUSUM2019\Draft%20Presentations%20for%20Exponat%202019\Case%20Studies.pptx#-1,8,Case Study:  Helical stage gearbo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467687-51FE-4F2E-905D-92A47A4DA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8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58F2E1-5596-4E9F-B1E8-0DFA5F63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989139"/>
            <a:ext cx="4146895" cy="43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Typical PF curve for a rolling element bearing</a:t>
            </a:r>
          </a:p>
          <a:p>
            <a:pPr>
              <a:lnSpc>
                <a:spcPct val="100000"/>
              </a:lnSpc>
            </a:pPr>
            <a:r>
              <a:rPr lang="en-GB" dirty="0"/>
              <a:t>Vibration (especially envelope) gives good lead time</a:t>
            </a:r>
          </a:p>
          <a:p>
            <a:pPr>
              <a:lnSpc>
                <a:spcPct val="100000"/>
              </a:lnSpc>
            </a:pPr>
            <a:r>
              <a:rPr lang="en-GB" dirty="0"/>
              <a:t>Wear debris and </a:t>
            </a:r>
            <a:r>
              <a:rPr lang="en-GB" dirty="0" err="1"/>
              <a:t>thermograpy</a:t>
            </a:r>
            <a:r>
              <a:rPr lang="en-GB" dirty="0"/>
              <a:t> also effective</a:t>
            </a:r>
          </a:p>
          <a:p>
            <a:pPr>
              <a:lnSpc>
                <a:spcPct val="100000"/>
              </a:lnSpc>
            </a:pPr>
            <a:r>
              <a:rPr lang="en-GB" dirty="0"/>
              <a:t>Temperature rise normally too late.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Note.  PF curves are qualitative!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994B26-B3D9-4E6B-8F90-5B7BC0493D6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463" y="2192185"/>
            <a:ext cx="6842251" cy="391349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90DD6CF1-2C5E-4CB3-A61E-0F6F64DD039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Typical PF Curve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80526D-2065-49D7-99BC-A567AD82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Wind Turbine Component failure modes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B0EC-1DB5-4D45-9D63-6E0F923CE1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9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65D201E-0ECF-4A27-AF24-AE3AB2A081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3526E-12BB-4FCE-A375-DA4400217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269875"/>
            <a:ext cx="10348912" cy="59213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Case Studies</a:t>
            </a:r>
            <a:br>
              <a:rPr lang="de-DE" dirty="0"/>
            </a:br>
            <a:endParaRPr lang="de-D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00B5315-5BDF-40FE-A391-B530821D0731}"/>
              </a:ext>
            </a:extLst>
          </p:cNvPr>
          <p:cNvSpPr txBox="1">
            <a:spLocks/>
          </p:cNvSpPr>
          <p:nvPr/>
        </p:nvSpPr>
        <p:spPr>
          <a:xfrm>
            <a:off x="10278123" y="-1"/>
            <a:ext cx="1913877" cy="5398723"/>
          </a:xfrm>
          <a:custGeom>
            <a:avLst/>
            <a:gdLst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3877 w 1913877"/>
              <a:gd name="connsiteY2" fmla="*/ 4426226 h 4426226"/>
              <a:gd name="connsiteX3" fmla="*/ 0 w 1913877"/>
              <a:gd name="connsiteY3" fmla="*/ 4426226 h 4426226"/>
              <a:gd name="connsiteX4" fmla="*/ 0 w 1913877"/>
              <a:gd name="connsiteY4" fmla="*/ 0 h 4426226"/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3877 w 1913877"/>
              <a:gd name="connsiteY2" fmla="*/ 4426226 h 4426226"/>
              <a:gd name="connsiteX3" fmla="*/ 1535258 w 1913877"/>
              <a:gd name="connsiteY3" fmla="*/ 4424363 h 4426226"/>
              <a:gd name="connsiteX4" fmla="*/ 0 w 1913877"/>
              <a:gd name="connsiteY4" fmla="*/ 4426226 h 4426226"/>
              <a:gd name="connsiteX5" fmla="*/ 0 w 1913877"/>
              <a:gd name="connsiteY5" fmla="*/ 0 h 4426226"/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1496 w 1913877"/>
              <a:gd name="connsiteY2" fmla="*/ 3938070 h 4426226"/>
              <a:gd name="connsiteX3" fmla="*/ 1535258 w 1913877"/>
              <a:gd name="connsiteY3" fmla="*/ 4424363 h 4426226"/>
              <a:gd name="connsiteX4" fmla="*/ 0 w 1913877"/>
              <a:gd name="connsiteY4" fmla="*/ 4426226 h 4426226"/>
              <a:gd name="connsiteX5" fmla="*/ 0 w 1913877"/>
              <a:gd name="connsiteY5" fmla="*/ 0 h 4426226"/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1496 w 1913877"/>
              <a:gd name="connsiteY2" fmla="*/ 3938070 h 4426226"/>
              <a:gd name="connsiteX3" fmla="*/ 1720996 w 1913877"/>
              <a:gd name="connsiteY3" fmla="*/ 4421982 h 4426226"/>
              <a:gd name="connsiteX4" fmla="*/ 0 w 1913877"/>
              <a:gd name="connsiteY4" fmla="*/ 4426226 h 4426226"/>
              <a:gd name="connsiteX5" fmla="*/ 0 w 1913877"/>
              <a:gd name="connsiteY5" fmla="*/ 0 h 442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877" h="4426226">
                <a:moveTo>
                  <a:pt x="0" y="0"/>
                </a:moveTo>
                <a:lnTo>
                  <a:pt x="1913877" y="0"/>
                </a:lnTo>
                <a:cubicBezTo>
                  <a:pt x="1913083" y="1312690"/>
                  <a:pt x="1912290" y="2625380"/>
                  <a:pt x="1911496" y="3938070"/>
                </a:cubicBezTo>
                <a:lnTo>
                  <a:pt x="1720996" y="4421982"/>
                </a:lnTo>
                <a:lnTo>
                  <a:pt x="0" y="44262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9000">
                <a:schemeClr val="tx1">
                  <a:lumMod val="50000"/>
                  <a:lumOff val="50000"/>
                  <a:alpha val="80000"/>
                </a:schemeClr>
              </a:gs>
              <a:gs pos="0">
                <a:schemeClr val="tx1">
                  <a:alpha val="80000"/>
                  <a:lumMod val="50000"/>
                  <a:lumOff val="50000"/>
                </a:schemeClr>
              </a:gs>
              <a:gs pos="84000">
                <a:schemeClr val="bg1">
                  <a:alpha val="0"/>
                </a:schemeClr>
              </a:gs>
            </a:gsLst>
            <a:lin ang="3600000" scaled="0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None/>
              <a:tabLst/>
              <a:defRPr/>
            </a:pPr>
            <a:endParaRPr lang="en-US" sz="1600" dirty="0">
              <a:solidFill>
                <a:srgbClr val="F2D600"/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2D600"/>
                </a:solidFill>
              </a:rPr>
              <a:t>Unbalance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2D6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Main Bearing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Planetary Gearbox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2D600"/>
                </a:solidFill>
              </a:rPr>
              <a:t>HSS Bearing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F2D600"/>
                </a:solidFill>
              </a:rPr>
              <a:t>Structural Health</a:t>
            </a:r>
          </a:p>
        </p:txBody>
      </p:sp>
      <p:sp>
        <p:nvSpPr>
          <p:cNvPr id="14" name="Action Button: Blank 13">
            <a:hlinkClick r:id="rId4" action="ppaction://hlinkpres?slideindex=2&amp;slidetitle=Case Study:  Rotor Unbalance (Aerodynamic)" highlightClick="1"/>
            <a:extLst>
              <a:ext uri="{FF2B5EF4-FFF2-40B4-BE49-F238E27FC236}">
                <a16:creationId xmlns:a16="http://schemas.microsoft.com/office/drawing/2014/main" id="{740121B3-C71C-451C-90D6-EA285EF62F43}"/>
              </a:ext>
            </a:extLst>
          </p:cNvPr>
          <p:cNvSpPr/>
          <p:nvPr/>
        </p:nvSpPr>
        <p:spPr>
          <a:xfrm>
            <a:off x="3899363" y="558958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Action Button: Blank 26">
            <a:hlinkClick r:id="rId5" action="ppaction://hlinkpres?slideindex=3&amp;slidetitle=Case Study:  Main Bearing Damage" highlightClick="1"/>
            <a:extLst>
              <a:ext uri="{FF2B5EF4-FFF2-40B4-BE49-F238E27FC236}">
                <a16:creationId xmlns:a16="http://schemas.microsoft.com/office/drawing/2014/main" id="{B3D28B04-1F6C-4921-B3EB-95E88E45359B}"/>
              </a:ext>
            </a:extLst>
          </p:cNvPr>
          <p:cNvSpPr/>
          <p:nvPr/>
        </p:nvSpPr>
        <p:spPr>
          <a:xfrm>
            <a:off x="5294449" y="216027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Action Button: Blank 27">
            <a:hlinkClick r:id="rId6" action="ppaction://hlinkpres?slideindex=4&amp;slidetitle=Case Study:  Main Bearing Damage" highlightClick="1"/>
            <a:extLst>
              <a:ext uri="{FF2B5EF4-FFF2-40B4-BE49-F238E27FC236}">
                <a16:creationId xmlns:a16="http://schemas.microsoft.com/office/drawing/2014/main" id="{5968D6B8-08EE-4820-A345-E5671AD3E48B}"/>
              </a:ext>
            </a:extLst>
          </p:cNvPr>
          <p:cNvSpPr/>
          <p:nvPr/>
        </p:nvSpPr>
        <p:spPr>
          <a:xfrm>
            <a:off x="6834329" y="216027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Action Button: Blank 29">
            <a:hlinkClick r:id="rId7" action="ppaction://hlinkpres?slideindex=5&amp;slidetitle=Case Study:  Planetary Stage Tooth Damage" highlightClick="1"/>
            <a:extLst>
              <a:ext uri="{FF2B5EF4-FFF2-40B4-BE49-F238E27FC236}">
                <a16:creationId xmlns:a16="http://schemas.microsoft.com/office/drawing/2014/main" id="{2BA5D06E-54DE-47AC-A2B0-7B10EC15EF51}"/>
              </a:ext>
            </a:extLst>
          </p:cNvPr>
          <p:cNvSpPr/>
          <p:nvPr/>
        </p:nvSpPr>
        <p:spPr>
          <a:xfrm>
            <a:off x="7824788" y="216027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5" name="Action Button: Blank 44">
            <a:hlinkClick r:id="rId8" action="ppaction://hlinkpres?slideindex=1&amp;slidetitle=Structural Health Monitoring" highlightClick="1"/>
            <a:extLst>
              <a:ext uri="{FF2B5EF4-FFF2-40B4-BE49-F238E27FC236}">
                <a16:creationId xmlns:a16="http://schemas.microsoft.com/office/drawing/2014/main" id="{AA59DD42-44B5-4314-930F-9BC6DFBDCEA2}"/>
              </a:ext>
            </a:extLst>
          </p:cNvPr>
          <p:cNvSpPr/>
          <p:nvPr/>
        </p:nvSpPr>
        <p:spPr>
          <a:xfrm>
            <a:off x="7198362" y="4780122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8" name="Action Button: Blank 47">
            <a:hlinkClick r:id="rId5" action="ppaction://hlinkpres?slideindex=3&amp;slidetitle=Case Study:  Main Bearing Damage" highlightClick="1"/>
            <a:extLst>
              <a:ext uri="{FF2B5EF4-FFF2-40B4-BE49-F238E27FC236}">
                <a16:creationId xmlns:a16="http://schemas.microsoft.com/office/drawing/2014/main" id="{621B4636-17EC-46B8-856A-2BD8A2AD115D}"/>
              </a:ext>
            </a:extLst>
          </p:cNvPr>
          <p:cNvSpPr/>
          <p:nvPr/>
        </p:nvSpPr>
        <p:spPr>
          <a:xfrm>
            <a:off x="10361135" y="720386"/>
            <a:ext cx="1726090" cy="23888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69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ction Button: Blank 55">
            <a:hlinkClick r:id="rId9" action="ppaction://hlinkpres?slideindex=13&amp;slidetitle=Case Study:  Generator bearing" highlightClick="1"/>
            <a:extLst>
              <a:ext uri="{FF2B5EF4-FFF2-40B4-BE49-F238E27FC236}">
                <a16:creationId xmlns:a16="http://schemas.microsoft.com/office/drawing/2014/main" id="{ABE3F122-D0D0-4A41-B98E-0F79C051107C}"/>
              </a:ext>
            </a:extLst>
          </p:cNvPr>
          <p:cNvSpPr/>
          <p:nvPr/>
        </p:nvSpPr>
        <p:spPr>
          <a:xfrm>
            <a:off x="10349761" y="4552646"/>
            <a:ext cx="1904445" cy="37147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69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ction Button: Blank 56">
            <a:hlinkClick r:id="rId8" action="ppaction://hlinkpres?slideindex=1&amp;slidetitle=Structural Health Monitoring" highlightClick="1"/>
            <a:extLst>
              <a:ext uri="{FF2B5EF4-FFF2-40B4-BE49-F238E27FC236}">
                <a16:creationId xmlns:a16="http://schemas.microsoft.com/office/drawing/2014/main" id="{2A7E4481-7445-48DE-BBF0-93E99965FD98}"/>
              </a:ext>
            </a:extLst>
          </p:cNvPr>
          <p:cNvSpPr/>
          <p:nvPr/>
        </p:nvSpPr>
        <p:spPr>
          <a:xfrm>
            <a:off x="10322573" y="4965152"/>
            <a:ext cx="1613599" cy="43357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69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78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Himmel, draußen, Windmühle, Outdoorobjekt enthält.&#10;&#10;Automatisch generierte Beschreibung">
            <a:extLst>
              <a:ext uri="{FF2B5EF4-FFF2-40B4-BE49-F238E27FC236}">
                <a16:creationId xmlns:a16="http://schemas.microsoft.com/office/drawing/2014/main" id="{E7BB3243-8C32-4835-B51B-D19EFE5506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11CDC54-4198-4D9F-9BEB-348CCBEF9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Blade </a:t>
            </a:r>
            <a:r>
              <a:rPr lang="de-DE" dirty="0" err="1">
                <a:solidFill>
                  <a:schemeClr val="accent2"/>
                </a:solidFill>
              </a:rPr>
              <a:t>unbalance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390597A-8CE3-476F-934E-DCA4E9B0D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/>
              <a:t>Case Study 1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2E6AE8-CB2D-4D99-BC19-DCCD616685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62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8346C7DE-1B9C-45BC-AB6E-25C0C40E0E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0000">
            <a:off x="6774181" y="1"/>
            <a:ext cx="5417820" cy="68580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0E1F0198-B960-4F0D-9A68-7687A44AD43E}"/>
              </a:ext>
            </a:extLst>
          </p:cNvPr>
          <p:cNvSpPr/>
          <p:nvPr/>
        </p:nvSpPr>
        <p:spPr>
          <a:xfrm>
            <a:off x="6377940" y="-228600"/>
            <a:ext cx="5873493" cy="7391400"/>
          </a:xfrm>
          <a:prstGeom prst="rect">
            <a:avLst/>
          </a:prstGeom>
          <a:gradFill>
            <a:gsLst>
              <a:gs pos="14000">
                <a:schemeClr val="bg1"/>
              </a:gs>
              <a:gs pos="100000">
                <a:schemeClr val="bg1">
                  <a:lumMod val="7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B03DEC-4BD7-49E9-9F50-8AB4782B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/>
              <a:t>Case Study </a:t>
            </a:r>
            <a:r>
              <a:rPr lang="de-DE" sz="2200" dirty="0"/>
              <a:t>1</a:t>
            </a:r>
            <a:r>
              <a:rPr lang="de-DE" sz="2200" b="0" dirty="0"/>
              <a:t>: </a:t>
            </a:r>
            <a:r>
              <a:rPr lang="de-DE" dirty="0">
                <a:solidFill>
                  <a:schemeClr val="accent2"/>
                </a:solidFill>
              </a:rPr>
              <a:t>Blade </a:t>
            </a:r>
            <a:r>
              <a:rPr lang="de-DE" dirty="0" err="1">
                <a:solidFill>
                  <a:schemeClr val="accent2"/>
                </a:solidFill>
              </a:rPr>
              <a:t>unbalance</a:t>
            </a:r>
            <a:endParaRPr lang="de-DE" sz="2400" dirty="0">
              <a:solidFill>
                <a:schemeClr val="accent2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A0E15B0-5E8A-485A-A68D-E85407823F93}"/>
              </a:ext>
            </a:extLst>
          </p:cNvPr>
          <p:cNvGrpSpPr/>
          <p:nvPr/>
        </p:nvGrpSpPr>
        <p:grpSpPr>
          <a:xfrm>
            <a:off x="623888" y="1416878"/>
            <a:ext cx="4688908" cy="3190323"/>
            <a:chOff x="675807" y="1677927"/>
            <a:chExt cx="5510805" cy="374953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233A0C2-F7B1-44EA-93D3-D6E9DDA1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07" y="1677927"/>
              <a:ext cx="5510805" cy="3749539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582643E-FD20-4BA2-8119-FAFD96DA48A2}"/>
                </a:ext>
              </a:extLst>
            </p:cNvPr>
            <p:cNvCxnSpPr>
              <a:cxnSpLocks/>
            </p:cNvCxnSpPr>
            <p:nvPr/>
          </p:nvCxnSpPr>
          <p:spPr>
            <a:xfrm>
              <a:off x="1200150" y="2505075"/>
              <a:ext cx="250507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E9B0236-6132-4B45-A800-50260586FCDE}"/>
                </a:ext>
              </a:extLst>
            </p:cNvPr>
            <p:cNvSpPr txBox="1"/>
            <p:nvPr/>
          </p:nvSpPr>
          <p:spPr>
            <a:xfrm>
              <a:off x="3728108" y="2332821"/>
              <a:ext cx="808235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380 kgm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CEB26855-39BB-4428-825D-A1447D9784DC}"/>
                </a:ext>
              </a:extLst>
            </p:cNvPr>
            <p:cNvCxnSpPr>
              <a:cxnSpLocks/>
            </p:cNvCxnSpPr>
            <p:nvPr/>
          </p:nvCxnSpPr>
          <p:spPr>
            <a:xfrm>
              <a:off x="2614849" y="4667250"/>
              <a:ext cx="3481151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D497FA5-1739-4B83-8731-ECC03190D872}"/>
                </a:ext>
              </a:extLst>
            </p:cNvPr>
            <p:cNvSpPr txBox="1"/>
            <p:nvPr/>
          </p:nvSpPr>
          <p:spPr>
            <a:xfrm>
              <a:off x="3728108" y="4153197"/>
              <a:ext cx="716863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52 kgm</a:t>
              </a:r>
            </a:p>
          </p:txBody>
        </p:sp>
      </p:grpSp>
      <p:graphicFrame>
        <p:nvGraphicFramePr>
          <p:cNvPr id="47" name="Tabelle 23">
            <a:extLst>
              <a:ext uri="{FF2B5EF4-FFF2-40B4-BE49-F238E27FC236}">
                <a16:creationId xmlns:a16="http://schemas.microsoft.com/office/drawing/2014/main" id="{EB47E57A-88FE-4345-8B5C-53DFD8393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78171"/>
              </p:ext>
            </p:extLst>
          </p:nvPr>
        </p:nvGraphicFramePr>
        <p:xfrm>
          <a:off x="6555356" y="4607360"/>
          <a:ext cx="4694244" cy="100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7122">
                  <a:extLst>
                    <a:ext uri="{9D8B030D-6E8A-4147-A177-3AD203B41FA5}">
                      <a16:colId xmlns:a16="http://schemas.microsoft.com/office/drawing/2014/main" val="932079949"/>
                    </a:ext>
                  </a:extLst>
                </a:gridCol>
                <a:gridCol w="2347122">
                  <a:extLst>
                    <a:ext uri="{9D8B030D-6E8A-4147-A177-3AD203B41FA5}">
                      <a16:colId xmlns:a16="http://schemas.microsoft.com/office/drawing/2014/main" val="3109400734"/>
                    </a:ext>
                  </a:extLst>
                </a:gridCol>
              </a:tblGrid>
              <a:tr h="304432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On-site measurement (test weights)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E57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02172"/>
                  </a:ext>
                </a:extLst>
              </a:tr>
              <a:tr h="304432">
                <a:tc>
                  <a:txBody>
                    <a:bodyPr/>
                    <a:lstStyle/>
                    <a:p>
                      <a:r>
                        <a:rPr lang="en-US" sz="1600" dirty="0"/>
                        <a:t>Mass Unbalance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375 kgm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9994"/>
                  </a:ext>
                </a:extLst>
              </a:tr>
              <a:tr h="336720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272°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44386"/>
                  </a:ext>
                </a:extLst>
              </a:tr>
            </a:tbl>
          </a:graphicData>
        </a:graphic>
      </p:graphicFrame>
      <p:graphicFrame>
        <p:nvGraphicFramePr>
          <p:cNvPr id="23" name="Tabelle 23">
            <a:extLst>
              <a:ext uri="{FF2B5EF4-FFF2-40B4-BE49-F238E27FC236}">
                <a16:creationId xmlns:a16="http://schemas.microsoft.com/office/drawing/2014/main" id="{FDF5D7D8-9384-4BE4-B14D-4072D3226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63514"/>
              </p:ext>
            </p:extLst>
          </p:nvPr>
        </p:nvGraphicFramePr>
        <p:xfrm>
          <a:off x="623888" y="4607360"/>
          <a:ext cx="4688908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4454">
                  <a:extLst>
                    <a:ext uri="{9D8B030D-6E8A-4147-A177-3AD203B41FA5}">
                      <a16:colId xmlns:a16="http://schemas.microsoft.com/office/drawing/2014/main" val="932079949"/>
                    </a:ext>
                  </a:extLst>
                </a:gridCol>
                <a:gridCol w="2344454">
                  <a:extLst>
                    <a:ext uri="{9D8B030D-6E8A-4147-A177-3AD203B41FA5}">
                      <a16:colId xmlns:a16="http://schemas.microsoft.com/office/drawing/2014/main" val="3109400734"/>
                    </a:ext>
                  </a:extLst>
                </a:gridCol>
              </a:tblGrid>
              <a:tr h="29998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CMS-Unbalance Plugin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E57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02172"/>
                  </a:ext>
                </a:extLst>
              </a:tr>
              <a:tr h="299984">
                <a:tc>
                  <a:txBody>
                    <a:bodyPr/>
                    <a:lstStyle/>
                    <a:p>
                      <a:r>
                        <a:rPr lang="en-US" sz="1600" dirty="0"/>
                        <a:t>Mass Unbalance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380 kgm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49994"/>
                  </a:ext>
                </a:extLst>
              </a:tr>
              <a:tr h="299984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44386"/>
                  </a:ext>
                </a:extLst>
              </a:tr>
            </a:tbl>
          </a:graphicData>
        </a:graphic>
      </p:graphicFrame>
      <p:pic>
        <p:nvPicPr>
          <p:cNvPr id="13" name="Grafik 1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5460399-F1D4-4B27-84A9-55A8BC9D84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56" y="1416879"/>
            <a:ext cx="4688907" cy="292871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33B45AB3-69B0-4960-A15D-8DA33F9CBC1E}"/>
              </a:ext>
            </a:extLst>
          </p:cNvPr>
          <p:cNvSpPr txBox="1"/>
          <p:nvPr/>
        </p:nvSpPr>
        <p:spPr>
          <a:xfrm>
            <a:off x="6555356" y="4345671"/>
            <a:ext cx="469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CMSUNB: Histogram of 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Phase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before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correction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93440FCE-18E6-4FBF-A40B-0C9C75B94AC3}"/>
              </a:ext>
            </a:extLst>
          </p:cNvPr>
          <p:cNvSpPr/>
          <p:nvPr/>
        </p:nvSpPr>
        <p:spPr>
          <a:xfrm>
            <a:off x="1" y="6084000"/>
            <a:ext cx="11564489" cy="774000"/>
          </a:xfrm>
          <a:custGeom>
            <a:avLst/>
            <a:gdLst>
              <a:gd name="connsiteX0" fmla="*/ 11257866 w 11564489"/>
              <a:gd name="connsiteY0" fmla="*/ 0 h 774000"/>
              <a:gd name="connsiteX1" fmla="*/ 11564489 w 11564489"/>
              <a:gd name="connsiteY1" fmla="*/ 774000 h 774000"/>
              <a:gd name="connsiteX2" fmla="*/ 0 w 11564489"/>
              <a:gd name="connsiteY2" fmla="*/ 774000 h 774000"/>
              <a:gd name="connsiteX3" fmla="*/ 0 w 11564489"/>
              <a:gd name="connsiteY3" fmla="*/ 373314 h 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89" h="774000">
                <a:moveTo>
                  <a:pt x="11257866" y="0"/>
                </a:moveTo>
                <a:lnTo>
                  <a:pt x="11564489" y="774000"/>
                </a:lnTo>
                <a:lnTo>
                  <a:pt x="0" y="77400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2A0D9FF7-78BB-4FD7-9AB9-91CF7E18773B}"/>
              </a:ext>
            </a:extLst>
          </p:cNvPr>
          <p:cNvSpPr/>
          <p:nvPr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557AA10-3D73-4331-A1D6-E3959E63E580}"/>
              </a:ext>
            </a:extLst>
          </p:cNvPr>
          <p:cNvSpPr txBox="1"/>
          <p:nvPr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/>
                </a:solidFill>
                <a:latin typeface="Verdana"/>
                <a:cs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3670E9-9406-4BDC-BAC7-32C91149C303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7C753A4-6775-4D7B-A903-96399D1E848E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91C3412-855A-4150-91D7-4FFBEAC1826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33" name="Ellipse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FDA4246-28E4-4835-8106-DA6A76D3620D}"/>
              </a:ext>
            </a:extLst>
          </p:cNvPr>
          <p:cNvSpPr/>
          <p:nvPr/>
        </p:nvSpPr>
        <p:spPr>
          <a:xfrm>
            <a:off x="11857953" y="6320689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4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Gras, Himmel, draußen, Feld enthält.&#10;&#10;Automatisch generierte Beschreibung">
            <a:extLst>
              <a:ext uri="{FF2B5EF4-FFF2-40B4-BE49-F238E27FC236}">
                <a16:creationId xmlns:a16="http://schemas.microsoft.com/office/drawing/2014/main" id="{F4AE2CDE-E15F-4FAA-B680-BC3B8933D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0000">
            <a:off x="6774181" y="1"/>
            <a:ext cx="5417820" cy="685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8C23CA9-1321-43C2-BAD5-7FB399817656}"/>
              </a:ext>
            </a:extLst>
          </p:cNvPr>
          <p:cNvSpPr/>
          <p:nvPr/>
        </p:nvSpPr>
        <p:spPr>
          <a:xfrm>
            <a:off x="6377940" y="-228600"/>
            <a:ext cx="5873493" cy="7391400"/>
          </a:xfrm>
          <a:prstGeom prst="rect">
            <a:avLst/>
          </a:prstGeom>
          <a:gradFill>
            <a:gsLst>
              <a:gs pos="14000">
                <a:schemeClr val="bg1"/>
              </a:gs>
              <a:gs pos="100000">
                <a:schemeClr val="bg1">
                  <a:lumMod val="7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74256-DE76-4EDC-B4BA-9B3C7C54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809781"/>
            <a:ext cx="3419475" cy="4679919"/>
          </a:xfrm>
        </p:spPr>
        <p:txBody>
          <a:bodyPr>
            <a:no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All </a:t>
            </a:r>
            <a:r>
              <a:rPr lang="de-DE" sz="1400" dirty="0" err="1">
                <a:solidFill>
                  <a:schemeClr val="tx1"/>
                </a:solidFill>
              </a:rPr>
              <a:t>aerodynamic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unbalances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corrected</a:t>
            </a:r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 err="1">
                <a:solidFill>
                  <a:schemeClr val="tx1"/>
                </a:solidFill>
              </a:rPr>
              <a:t>Ongoing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trial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mass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unbalance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system</a:t>
            </a:r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dirty="0" err="1">
                <a:solidFill>
                  <a:schemeClr val="tx1"/>
                </a:solidFill>
              </a:rPr>
              <a:t>Aerodynamic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unbalance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re-appeared</a:t>
            </a:r>
            <a:r>
              <a:rPr lang="de-DE" sz="1400" dirty="0">
                <a:solidFill>
                  <a:schemeClr val="tx1"/>
                </a:solidFill>
              </a:rPr>
              <a:t> after a </a:t>
            </a:r>
            <a:r>
              <a:rPr lang="de-DE" sz="1400" dirty="0" err="1">
                <a:solidFill>
                  <a:schemeClr val="tx1"/>
                </a:solidFill>
              </a:rPr>
              <a:t>few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months</a:t>
            </a:r>
            <a:endParaRPr lang="de-DE" sz="1400" dirty="0">
              <a:solidFill>
                <a:schemeClr val="tx1"/>
              </a:solidFill>
            </a:endParaRPr>
          </a:p>
          <a:p>
            <a:endParaRPr lang="de-DE" sz="1050" dirty="0"/>
          </a:p>
          <a:p>
            <a:endParaRPr lang="de-DE" sz="1050" dirty="0"/>
          </a:p>
          <a:p>
            <a:r>
              <a:rPr lang="de-DE" sz="1400" dirty="0"/>
              <a:t>Customer </a:t>
            </a:r>
            <a:r>
              <a:rPr lang="de-DE" sz="1400" dirty="0" err="1"/>
              <a:t>requested</a:t>
            </a:r>
            <a:r>
              <a:rPr lang="de-DE" sz="1400" dirty="0"/>
              <a:t> more </a:t>
            </a:r>
            <a:r>
              <a:rPr lang="de-DE" sz="1400" dirty="0" err="1"/>
              <a:t>exact</a:t>
            </a:r>
            <a:r>
              <a:rPr lang="de-DE" sz="1400" dirty="0"/>
              <a:t> time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endParaRPr lang="de-DE" sz="1400" dirty="0"/>
          </a:p>
          <a:p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identified</a:t>
            </a:r>
            <a:r>
              <a:rPr lang="de-DE" sz="1400" dirty="0"/>
              <a:t> a 6 </a:t>
            </a:r>
            <a:r>
              <a:rPr lang="de-DE" sz="1400" dirty="0" err="1"/>
              <a:t>hour</a:t>
            </a:r>
            <a:r>
              <a:rPr lang="de-DE" sz="1400" dirty="0"/>
              <a:t> </a:t>
            </a:r>
            <a:r>
              <a:rPr lang="de-DE" sz="1400" dirty="0" err="1"/>
              <a:t>window</a:t>
            </a:r>
            <a:endParaRPr lang="de-DE" sz="1400" dirty="0"/>
          </a:p>
          <a:p>
            <a:r>
              <a:rPr lang="de-DE" sz="1400" dirty="0" err="1"/>
              <a:t>Technician</a:t>
            </a:r>
            <a:r>
              <a:rPr lang="de-DE" sz="1400" dirty="0"/>
              <a:t> on </a:t>
            </a:r>
            <a:r>
              <a:rPr lang="de-DE" sz="1400" dirty="0" err="1"/>
              <a:t>site</a:t>
            </a:r>
            <a:r>
              <a:rPr lang="de-DE" sz="1400" dirty="0"/>
              <a:t> </a:t>
            </a:r>
            <a:r>
              <a:rPr lang="de-DE" sz="1400" dirty="0" err="1"/>
              <a:t>applying</a:t>
            </a:r>
            <a:r>
              <a:rPr lang="de-DE" sz="1400" dirty="0"/>
              <a:t> </a:t>
            </a:r>
            <a:r>
              <a:rPr lang="de-DE" sz="1400" dirty="0" err="1"/>
              <a:t>loctite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pitch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</a:p>
          <a:p>
            <a:r>
              <a:rPr lang="de-DE" sz="1400" dirty="0"/>
              <a:t>Rapid </a:t>
            </a:r>
            <a:r>
              <a:rPr lang="de-DE" sz="1400" dirty="0" err="1"/>
              <a:t>warning</a:t>
            </a:r>
            <a:r>
              <a:rPr lang="de-DE" sz="1400" dirty="0"/>
              <a:t> </a:t>
            </a:r>
            <a:r>
              <a:rPr lang="de-DE" sz="1400" dirty="0" err="1"/>
              <a:t>provided</a:t>
            </a:r>
            <a:endParaRPr lang="de-DE" sz="1400" dirty="0"/>
          </a:p>
          <a:p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loss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earnings</a:t>
            </a:r>
            <a:endParaRPr lang="de-DE" sz="1400" dirty="0"/>
          </a:p>
          <a:p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quote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customer</a:t>
            </a:r>
            <a:r>
              <a:rPr lang="de-DE" sz="1400" dirty="0"/>
              <a:t>: „Das System rockt!“</a:t>
            </a:r>
          </a:p>
          <a:p>
            <a:r>
              <a:rPr lang="de-DE" sz="1400" dirty="0"/>
              <a:t>EN: “The </a:t>
            </a:r>
            <a:r>
              <a:rPr lang="de-DE" sz="1400" dirty="0" err="1"/>
              <a:t>system</a:t>
            </a:r>
            <a:r>
              <a:rPr lang="de-DE" sz="1400" dirty="0"/>
              <a:t> </a:t>
            </a:r>
            <a:r>
              <a:rPr lang="de-DE" sz="1400" dirty="0" err="1"/>
              <a:t>rocks</a:t>
            </a:r>
            <a:r>
              <a:rPr lang="de-DE" sz="1400" dirty="0"/>
              <a:t>!“</a:t>
            </a:r>
          </a:p>
          <a:p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146D0-BCED-4257-8C0A-91113A88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7549" y="4507892"/>
            <a:ext cx="3473052" cy="16839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43EEA-080E-4BC7-8615-4A6C6A674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252" y="4507892"/>
            <a:ext cx="3473052" cy="168392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2A322-79E8-4849-8A0C-BD8F7B527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289" y="1577975"/>
            <a:ext cx="3506152" cy="25336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38B20B-243C-4BA2-B92A-4FB58F24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0" dirty="0"/>
              <a:t>Case Study </a:t>
            </a:r>
            <a:r>
              <a:rPr lang="de-DE" sz="2000" dirty="0"/>
              <a:t>1</a:t>
            </a:r>
            <a:r>
              <a:rPr lang="de-DE" sz="2000" b="0" dirty="0"/>
              <a:t>: </a:t>
            </a:r>
            <a:r>
              <a:rPr lang="de-DE" sz="3600" dirty="0">
                <a:solidFill>
                  <a:schemeClr val="accent2"/>
                </a:solidFill>
              </a:rPr>
              <a:t>Blade </a:t>
            </a:r>
            <a:r>
              <a:rPr lang="de-DE" sz="3600" dirty="0" err="1">
                <a:solidFill>
                  <a:schemeClr val="accent2"/>
                </a:solidFill>
              </a:rPr>
              <a:t>unbalance</a:t>
            </a:r>
            <a:r>
              <a:rPr lang="de-DE" sz="3600" dirty="0">
                <a:solidFill>
                  <a:schemeClr val="accent2"/>
                </a:solidFill>
              </a:rPr>
              <a:t> (</a:t>
            </a:r>
            <a:r>
              <a:rPr lang="de-DE" sz="3600" dirty="0" err="1">
                <a:solidFill>
                  <a:schemeClr val="accent2"/>
                </a:solidFill>
              </a:rPr>
              <a:t>Aerodynamic</a:t>
            </a:r>
            <a:r>
              <a:rPr lang="de-DE" sz="3600" dirty="0">
                <a:solidFill>
                  <a:schemeClr val="accent2"/>
                </a:solidFill>
              </a:rPr>
              <a:t>)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2CF1A0B-514E-41FF-BBF5-5B2808F819C1}"/>
              </a:ext>
            </a:extLst>
          </p:cNvPr>
          <p:cNvSpPr/>
          <p:nvPr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E6C5552-2977-43F3-BA16-75B172BAD093}"/>
              </a:ext>
            </a:extLst>
          </p:cNvPr>
          <p:cNvSpPr txBox="1"/>
          <p:nvPr/>
        </p:nvSpPr>
        <p:spPr>
          <a:xfrm>
            <a:off x="10116000" y="6588000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800" u="none" noProof="0" dirty="0">
                <a:solidFill>
                  <a:schemeClr val="bg1">
                    <a:lumMod val="75000"/>
                  </a:schemeClr>
                </a:solidFill>
                <a:latin typeface="Verdana"/>
                <a:cs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www.bachmann.info</a:t>
            </a:r>
            <a:endParaRPr lang="en-GB" sz="800" u="none" noProof="0" dirty="0">
              <a:solidFill>
                <a:schemeClr val="bg1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A19B2C3-E507-41EA-AF87-5FAB0F31969A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947C688-E1BF-46B8-AF5A-1E4B255094B5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67912721-64AE-4232-947C-7DF65ABBE245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3" name="Ellips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10A88A6-BCAE-46F4-90FA-F79C59184122}"/>
              </a:ext>
            </a:extLst>
          </p:cNvPr>
          <p:cNvSpPr/>
          <p:nvPr/>
        </p:nvSpPr>
        <p:spPr>
          <a:xfrm>
            <a:off x="11857953" y="6320689"/>
            <a:ext cx="180000" cy="179979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9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Himmel, draußen, Windmühle, Outdoorobjekt enthält.&#10;&#10;Automatisch generierte Beschreibung">
            <a:extLst>
              <a:ext uri="{FF2B5EF4-FFF2-40B4-BE49-F238E27FC236}">
                <a16:creationId xmlns:a16="http://schemas.microsoft.com/office/drawing/2014/main" id="{E7BB3243-8C32-4835-B51B-D19EFE5506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11CDC54-4198-4D9F-9BEB-348CCBEF9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Main </a:t>
            </a:r>
            <a:r>
              <a:rPr lang="de-DE" dirty="0" err="1">
                <a:solidFill>
                  <a:schemeClr val="accent2"/>
                </a:solidFill>
              </a:rPr>
              <a:t>Bearing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Defect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390597A-8CE3-476F-934E-DCA4E9B0D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/>
              <a:t>Case Study 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2E6AE8-CB2D-4D99-BC19-DCCD616685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9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56D33A1-624B-4E86-AE89-BE07AAF1DDF4}"/>
              </a:ext>
            </a:extLst>
          </p:cNvPr>
          <p:cNvSpPr/>
          <p:nvPr/>
        </p:nvSpPr>
        <p:spPr>
          <a:xfrm>
            <a:off x="5408611" y="1927224"/>
            <a:ext cx="5391151" cy="342900"/>
          </a:xfrm>
          <a:custGeom>
            <a:avLst/>
            <a:gdLst>
              <a:gd name="connsiteX0" fmla="*/ 3359150 w 5365750"/>
              <a:gd name="connsiteY0" fmla="*/ 0 h 317500"/>
              <a:gd name="connsiteX1" fmla="*/ 38100 w 5365750"/>
              <a:gd name="connsiteY1" fmla="*/ 254000 h 317500"/>
              <a:gd name="connsiteX2" fmla="*/ 0 w 5365750"/>
              <a:gd name="connsiteY2" fmla="*/ 304800 h 317500"/>
              <a:gd name="connsiteX3" fmla="*/ 5365750 w 5365750"/>
              <a:gd name="connsiteY3" fmla="*/ 317500 h 317500"/>
              <a:gd name="connsiteX4" fmla="*/ 4267200 w 5365750"/>
              <a:gd name="connsiteY4" fmla="*/ 6350 h 317500"/>
              <a:gd name="connsiteX5" fmla="*/ 3359150 w 5365750"/>
              <a:gd name="connsiteY5" fmla="*/ 0 h 317500"/>
              <a:gd name="connsiteX0" fmla="*/ 3373438 w 5365750"/>
              <a:gd name="connsiteY0" fmla="*/ 0 h 365125"/>
              <a:gd name="connsiteX1" fmla="*/ 38100 w 5365750"/>
              <a:gd name="connsiteY1" fmla="*/ 301625 h 365125"/>
              <a:gd name="connsiteX2" fmla="*/ 0 w 5365750"/>
              <a:gd name="connsiteY2" fmla="*/ 352425 h 365125"/>
              <a:gd name="connsiteX3" fmla="*/ 5365750 w 5365750"/>
              <a:gd name="connsiteY3" fmla="*/ 365125 h 365125"/>
              <a:gd name="connsiteX4" fmla="*/ 4267200 w 5365750"/>
              <a:gd name="connsiteY4" fmla="*/ 53975 h 365125"/>
              <a:gd name="connsiteX5" fmla="*/ 3373438 w 5365750"/>
              <a:gd name="connsiteY5" fmla="*/ 0 h 365125"/>
              <a:gd name="connsiteX0" fmla="*/ 3373438 w 5365750"/>
              <a:gd name="connsiteY0" fmla="*/ 0 h 365125"/>
              <a:gd name="connsiteX1" fmla="*/ 38100 w 5365750"/>
              <a:gd name="connsiteY1" fmla="*/ 301625 h 365125"/>
              <a:gd name="connsiteX2" fmla="*/ 0 w 5365750"/>
              <a:gd name="connsiteY2" fmla="*/ 352425 h 365125"/>
              <a:gd name="connsiteX3" fmla="*/ 5365750 w 5365750"/>
              <a:gd name="connsiteY3" fmla="*/ 365125 h 365125"/>
              <a:gd name="connsiteX4" fmla="*/ 4252913 w 5365750"/>
              <a:gd name="connsiteY4" fmla="*/ 1588 h 365125"/>
              <a:gd name="connsiteX5" fmla="*/ 3373438 w 5365750"/>
              <a:gd name="connsiteY5" fmla="*/ 0 h 365125"/>
              <a:gd name="connsiteX0" fmla="*/ 3379788 w 5372100"/>
              <a:gd name="connsiteY0" fmla="*/ 0 h 476250"/>
              <a:gd name="connsiteX1" fmla="*/ 44450 w 5372100"/>
              <a:gd name="connsiteY1" fmla="*/ 301625 h 476250"/>
              <a:gd name="connsiteX2" fmla="*/ 0 w 5372100"/>
              <a:gd name="connsiteY2" fmla="*/ 476250 h 476250"/>
              <a:gd name="connsiteX3" fmla="*/ 5372100 w 5372100"/>
              <a:gd name="connsiteY3" fmla="*/ 365125 h 476250"/>
              <a:gd name="connsiteX4" fmla="*/ 4259263 w 5372100"/>
              <a:gd name="connsiteY4" fmla="*/ 1588 h 476250"/>
              <a:gd name="connsiteX5" fmla="*/ 3379788 w 5372100"/>
              <a:gd name="connsiteY5" fmla="*/ 0 h 476250"/>
              <a:gd name="connsiteX0" fmla="*/ 3335338 w 5327650"/>
              <a:gd name="connsiteY0" fmla="*/ 0 h 365125"/>
              <a:gd name="connsiteX1" fmla="*/ 0 w 5327650"/>
              <a:gd name="connsiteY1" fmla="*/ 301625 h 365125"/>
              <a:gd name="connsiteX2" fmla="*/ 5327650 w 5327650"/>
              <a:gd name="connsiteY2" fmla="*/ 365125 h 365125"/>
              <a:gd name="connsiteX3" fmla="*/ 4214813 w 5327650"/>
              <a:gd name="connsiteY3" fmla="*/ 1588 h 365125"/>
              <a:gd name="connsiteX4" fmla="*/ 3335338 w 5327650"/>
              <a:gd name="connsiteY4" fmla="*/ 0 h 365125"/>
              <a:gd name="connsiteX0" fmla="*/ 3376613 w 5368925"/>
              <a:gd name="connsiteY0" fmla="*/ 0 h 365125"/>
              <a:gd name="connsiteX1" fmla="*/ 0 w 5368925"/>
              <a:gd name="connsiteY1" fmla="*/ 352425 h 365125"/>
              <a:gd name="connsiteX2" fmla="*/ 5368925 w 5368925"/>
              <a:gd name="connsiteY2" fmla="*/ 365125 h 365125"/>
              <a:gd name="connsiteX3" fmla="*/ 4256088 w 5368925"/>
              <a:gd name="connsiteY3" fmla="*/ 1588 h 365125"/>
              <a:gd name="connsiteX4" fmla="*/ 3376613 w 5368925"/>
              <a:gd name="connsiteY4" fmla="*/ 0 h 365125"/>
              <a:gd name="connsiteX0" fmla="*/ 3376613 w 5368925"/>
              <a:gd name="connsiteY0" fmla="*/ 0 h 365125"/>
              <a:gd name="connsiteX1" fmla="*/ 0 w 5368925"/>
              <a:gd name="connsiteY1" fmla="*/ 346075 h 365125"/>
              <a:gd name="connsiteX2" fmla="*/ 5368925 w 5368925"/>
              <a:gd name="connsiteY2" fmla="*/ 365125 h 365125"/>
              <a:gd name="connsiteX3" fmla="*/ 4256088 w 5368925"/>
              <a:gd name="connsiteY3" fmla="*/ 1588 h 365125"/>
              <a:gd name="connsiteX4" fmla="*/ 3376613 w 5368925"/>
              <a:gd name="connsiteY4" fmla="*/ 0 h 365125"/>
              <a:gd name="connsiteX0" fmla="*/ 3376613 w 5381625"/>
              <a:gd name="connsiteY0" fmla="*/ 0 h 352425"/>
              <a:gd name="connsiteX1" fmla="*/ 0 w 5381625"/>
              <a:gd name="connsiteY1" fmla="*/ 346075 h 352425"/>
              <a:gd name="connsiteX2" fmla="*/ 5381625 w 5381625"/>
              <a:gd name="connsiteY2" fmla="*/ 352425 h 352425"/>
              <a:gd name="connsiteX3" fmla="*/ 4256088 w 5381625"/>
              <a:gd name="connsiteY3" fmla="*/ 1588 h 352425"/>
              <a:gd name="connsiteX4" fmla="*/ 3376613 w 5381625"/>
              <a:gd name="connsiteY4" fmla="*/ 0 h 352425"/>
              <a:gd name="connsiteX0" fmla="*/ 3381376 w 5386388"/>
              <a:gd name="connsiteY0" fmla="*/ 0 h 352425"/>
              <a:gd name="connsiteX1" fmla="*/ 0 w 5386388"/>
              <a:gd name="connsiteY1" fmla="*/ 336550 h 352425"/>
              <a:gd name="connsiteX2" fmla="*/ 5386388 w 5386388"/>
              <a:gd name="connsiteY2" fmla="*/ 352425 h 352425"/>
              <a:gd name="connsiteX3" fmla="*/ 4260851 w 5386388"/>
              <a:gd name="connsiteY3" fmla="*/ 1588 h 352425"/>
              <a:gd name="connsiteX4" fmla="*/ 3381376 w 5386388"/>
              <a:gd name="connsiteY4" fmla="*/ 0 h 352425"/>
              <a:gd name="connsiteX0" fmla="*/ 3381376 w 5391151"/>
              <a:gd name="connsiteY0" fmla="*/ 0 h 342900"/>
              <a:gd name="connsiteX1" fmla="*/ 0 w 5391151"/>
              <a:gd name="connsiteY1" fmla="*/ 336550 h 342900"/>
              <a:gd name="connsiteX2" fmla="*/ 5391151 w 5391151"/>
              <a:gd name="connsiteY2" fmla="*/ 342900 h 342900"/>
              <a:gd name="connsiteX3" fmla="*/ 4260851 w 5391151"/>
              <a:gd name="connsiteY3" fmla="*/ 1588 h 342900"/>
              <a:gd name="connsiteX4" fmla="*/ 3381376 w 5391151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1" h="342900">
                <a:moveTo>
                  <a:pt x="3381376" y="0"/>
                </a:moveTo>
                <a:lnTo>
                  <a:pt x="0" y="336550"/>
                </a:lnTo>
                <a:lnTo>
                  <a:pt x="5391151" y="342900"/>
                </a:lnTo>
                <a:lnTo>
                  <a:pt x="4260851" y="1588"/>
                </a:lnTo>
                <a:lnTo>
                  <a:pt x="338137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3">
                  <a:alpha val="68000"/>
                  <a:lumMod val="70000"/>
                  <a:lumOff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B03DEC-4BD7-49E9-9F50-8AB4782B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/>
              <a:t>Case Study </a:t>
            </a:r>
            <a:r>
              <a:rPr lang="de-DE" sz="2200" dirty="0"/>
              <a:t>2</a:t>
            </a:r>
            <a:r>
              <a:rPr lang="de-DE" sz="2200" b="0" dirty="0"/>
              <a:t>: </a:t>
            </a:r>
            <a:r>
              <a:rPr lang="de-DE" dirty="0">
                <a:solidFill>
                  <a:schemeClr val="accent2"/>
                </a:solidFill>
              </a:rPr>
              <a:t>Main </a:t>
            </a:r>
            <a:r>
              <a:rPr lang="de-DE" dirty="0" err="1">
                <a:solidFill>
                  <a:schemeClr val="accent2"/>
                </a:solidFill>
              </a:rPr>
              <a:t>Bearing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Defect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sz="2400" dirty="0">
              <a:solidFill>
                <a:schemeClr val="accent2"/>
              </a:solidFill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3670E9-9406-4BDC-BAC7-32C91149C303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7C753A4-6775-4D7B-A903-96399D1E848E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91C3412-855A-4150-91D7-4FFBEAC1826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pic>
        <p:nvPicPr>
          <p:cNvPr id="28" name="Grafik 27" descr="Ein Bild, das Pfeil enthält.&#10;&#10;Automatisch generierte Beschreibung">
            <a:extLst>
              <a:ext uri="{FF2B5EF4-FFF2-40B4-BE49-F238E27FC236}">
                <a16:creationId xmlns:a16="http://schemas.microsoft.com/office/drawing/2014/main" id="{75BB2EBA-3357-4C7A-950A-2522FC859F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263" y="-4046"/>
            <a:ext cx="947735" cy="8595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91587E2-022B-4FA5-BB4B-A7113B03CE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459" y="919260"/>
            <a:ext cx="581342" cy="387465"/>
          </a:xfrm>
          <a:prstGeom prst="rect">
            <a:avLst/>
          </a:prstGeom>
        </p:spPr>
      </p:pic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5A5D717E-BDCA-4DCB-92B0-524756D4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341438"/>
            <a:ext cx="4207192" cy="664658"/>
          </a:xfrm>
        </p:spPr>
        <p:txBody>
          <a:bodyPr>
            <a:normAutofit/>
          </a:bodyPr>
          <a:lstStyle/>
          <a:p>
            <a:r>
              <a:rPr lang="de-DE" sz="1400" dirty="0"/>
              <a:t>Early </a:t>
            </a:r>
            <a:r>
              <a:rPr lang="de-DE" sz="1400" dirty="0" err="1"/>
              <a:t>detection</a:t>
            </a:r>
            <a:r>
              <a:rPr lang="de-DE" sz="1400" dirty="0"/>
              <a:t> of </a:t>
            </a:r>
            <a:r>
              <a:rPr lang="de-DE" sz="1400" dirty="0" err="1"/>
              <a:t>bearing</a:t>
            </a:r>
            <a:r>
              <a:rPr lang="de-DE" sz="1400" dirty="0"/>
              <a:t> </a:t>
            </a:r>
            <a:r>
              <a:rPr lang="de-DE" sz="1400" dirty="0" err="1"/>
              <a:t>frequency</a:t>
            </a:r>
            <a:endParaRPr lang="de-DE" sz="1400" dirty="0"/>
          </a:p>
          <a:p>
            <a:r>
              <a:rPr lang="de-DE" sz="1400" dirty="0"/>
              <a:t>Tracking </a:t>
            </a:r>
            <a:r>
              <a:rPr lang="de-DE" sz="1400" dirty="0" err="1"/>
              <a:t>through</a:t>
            </a:r>
            <a:r>
              <a:rPr lang="de-DE" sz="1400" dirty="0"/>
              <a:t> </a:t>
            </a:r>
            <a:r>
              <a:rPr lang="de-DE" sz="1400" dirty="0" err="1"/>
              <a:t>development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damage</a:t>
            </a:r>
            <a:endParaRPr lang="de-DE" sz="1400" dirty="0"/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93E56CD9-FB8A-4F99-AEDA-849C69C2A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03" y="2633508"/>
            <a:ext cx="5090475" cy="3395815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2BA33680-EAA8-4638-A054-20B0A1126D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177" y="2287691"/>
            <a:ext cx="5346417" cy="35443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FCA9CB3-765A-46A2-9352-1C1F7E2763C4}"/>
              </a:ext>
            </a:extLst>
          </p:cNvPr>
          <p:cNvSpPr/>
          <p:nvPr/>
        </p:nvSpPr>
        <p:spPr>
          <a:xfrm>
            <a:off x="5430177" y="5435699"/>
            <a:ext cx="5369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solidFill>
                  <a:schemeClr val="accent1"/>
                </a:solidFill>
              </a:rPr>
              <a:t>Allows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intervention</a:t>
            </a:r>
            <a:r>
              <a:rPr lang="de-DE" sz="1400" b="1" dirty="0">
                <a:solidFill>
                  <a:schemeClr val="accent1"/>
                </a:solidFill>
              </a:rPr>
              <a:t> at </a:t>
            </a:r>
            <a:r>
              <a:rPr lang="de-DE" sz="1400" b="1" dirty="0" err="1">
                <a:solidFill>
                  <a:schemeClr val="accent1"/>
                </a:solidFill>
              </a:rPr>
              <a:t>most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appropriate</a:t>
            </a:r>
            <a:r>
              <a:rPr lang="de-DE" sz="1400" b="1" dirty="0">
                <a:solidFill>
                  <a:schemeClr val="accent1"/>
                </a:solidFill>
              </a:rPr>
              <a:t> time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pic>
        <p:nvPicPr>
          <p:cNvPr id="36" name="Picture 9">
            <a:extLst>
              <a:ext uri="{FF2B5EF4-FFF2-40B4-BE49-F238E27FC236}">
                <a16:creationId xmlns:a16="http://schemas.microsoft.com/office/drawing/2014/main" id="{D4D6B05D-6BD9-4F60-9A5F-52D4096B57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914" y="1324480"/>
            <a:ext cx="5576886" cy="6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Himmel, draußen, Windmühle, Outdoorobjekt enthält.&#10;&#10;Automatisch generierte Beschreibung">
            <a:extLst>
              <a:ext uri="{FF2B5EF4-FFF2-40B4-BE49-F238E27FC236}">
                <a16:creationId xmlns:a16="http://schemas.microsoft.com/office/drawing/2014/main" id="{E7BB3243-8C32-4835-B51B-D19EFE5506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11CDC54-4198-4D9F-9BEB-348CCBEF9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Planetary Stage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Tooth Damage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390597A-8CE3-476F-934E-DCA4E9B0D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/>
              <a:t>Case Study 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2E6AE8-CB2D-4D99-BC19-DCCD616685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35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:a16="http://schemas.microsoft.com/office/drawing/2014/main" id="{4317E684-5F8B-43A7-B726-7CD0ACD278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160" y="1609724"/>
            <a:ext cx="3494840" cy="4699001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E9AB5060-31F2-4C31-A8B1-891D45022C2F}"/>
              </a:ext>
            </a:extLst>
          </p:cNvPr>
          <p:cNvSpPr/>
          <p:nvPr/>
        </p:nvSpPr>
        <p:spPr>
          <a:xfrm>
            <a:off x="6649809" y="1228725"/>
            <a:ext cx="5542192" cy="5642134"/>
          </a:xfrm>
          <a:prstGeom prst="rect">
            <a:avLst/>
          </a:prstGeom>
          <a:gradFill>
            <a:gsLst>
              <a:gs pos="34000">
                <a:schemeClr val="bg1"/>
              </a:gs>
              <a:gs pos="55000">
                <a:schemeClr val="bg2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3670E9-9406-4BDC-BAC7-32C91149C303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7C753A4-6775-4D7B-A903-96399D1E848E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91C3412-855A-4150-91D7-4FFBEAC1826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D3B590D1-5FFF-4D13-BE19-A49923A8A997}"/>
              </a:ext>
            </a:extLst>
          </p:cNvPr>
          <p:cNvSpPr/>
          <p:nvPr/>
        </p:nvSpPr>
        <p:spPr>
          <a:xfrm>
            <a:off x="623888" y="1341438"/>
            <a:ext cx="6096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Gear type </a:t>
            </a:r>
            <a:r>
              <a:rPr lang="de-DE" sz="1400" dirty="0" err="1"/>
              <a:t>known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susceptible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failure</a:t>
            </a:r>
            <a:endParaRPr lang="de-DE" sz="140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First </a:t>
            </a:r>
            <a:r>
              <a:rPr lang="de-DE" sz="1400" dirty="0" err="1"/>
              <a:t>warning</a:t>
            </a:r>
            <a:r>
              <a:rPr lang="de-DE" sz="1400" dirty="0"/>
              <a:t> 29 Aug 2017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 err="1"/>
              <a:t>Endoscope</a:t>
            </a:r>
            <a:r>
              <a:rPr lang="de-DE" sz="1400" dirty="0"/>
              <a:t> </a:t>
            </a:r>
            <a:r>
              <a:rPr lang="de-DE" sz="1400" dirty="0" err="1"/>
              <a:t>found</a:t>
            </a:r>
            <a:r>
              <a:rPr lang="de-DE" sz="1400" dirty="0"/>
              <a:t> </a:t>
            </a:r>
            <a:r>
              <a:rPr lang="de-DE" sz="1400" dirty="0" err="1"/>
              <a:t>no</a:t>
            </a:r>
            <a:r>
              <a:rPr lang="de-DE" sz="1400" dirty="0"/>
              <a:t> faults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Trends </a:t>
            </a:r>
            <a:r>
              <a:rPr lang="de-DE" sz="1400" dirty="0" err="1"/>
              <a:t>continued</a:t>
            </a:r>
            <a:endParaRPr lang="de-DE" sz="1400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E4A25395-91B1-4C65-A1D0-F7A7B1C08A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2526378"/>
            <a:ext cx="4218323" cy="2195979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5A0B59B5-10F0-49ED-9E29-1A43A37F6A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4538871"/>
            <a:ext cx="4173438" cy="1676912"/>
          </a:xfrm>
          <a:prstGeom prst="rect">
            <a:avLst/>
          </a:prstGeom>
        </p:spPr>
      </p:pic>
      <p:pic>
        <p:nvPicPr>
          <p:cNvPr id="18" name="Picture 3" descr="C:\Users\marm\AppData\Local\Microsoft\Windows\Temporary Internet Files\Content.Outlook\X2T13EQ0\Skizze MD77 (bmp).tif">
            <a:extLst>
              <a:ext uri="{FF2B5EF4-FFF2-40B4-BE49-F238E27FC236}">
                <a16:creationId xmlns:a16="http://schemas.microsoft.com/office/drawing/2014/main" id="{C7134CA3-BBE7-474D-9DD9-E224572C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713" y="-427860"/>
            <a:ext cx="8882062" cy="4224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1257EC2-A639-4591-8790-A49CF36F45FC}"/>
              </a:ext>
            </a:extLst>
          </p:cNvPr>
          <p:cNvSpPr/>
          <p:nvPr/>
        </p:nvSpPr>
        <p:spPr>
          <a:xfrm>
            <a:off x="5092530" y="4524275"/>
            <a:ext cx="351784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Ring gear replacement </a:t>
            </a:r>
            <a:r>
              <a:rPr lang="en-US" sz="1400" dirty="0" err="1"/>
              <a:t>prioritised</a:t>
            </a:r>
            <a:endParaRPr lang="en-US" sz="1400" dirty="0"/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Exchange carried out April 2018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Damage found shows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exchange saved the gearbox.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D1C6CAA-612B-4769-95A7-825EDA14FB67}"/>
              </a:ext>
            </a:extLst>
          </p:cNvPr>
          <p:cNvGrpSpPr/>
          <p:nvPr/>
        </p:nvGrpSpPr>
        <p:grpSpPr>
          <a:xfrm>
            <a:off x="4595452" y="2949318"/>
            <a:ext cx="1068217" cy="762000"/>
            <a:chOff x="-865017" y="3689612"/>
            <a:chExt cx="1068217" cy="762000"/>
          </a:xfrm>
        </p:grpSpPr>
        <p:sp>
          <p:nvSpPr>
            <p:cNvPr id="8" name="Flussdiagramm: Zusammenführen 7">
              <a:extLst>
                <a:ext uri="{FF2B5EF4-FFF2-40B4-BE49-F238E27FC236}">
                  <a16:creationId xmlns:a16="http://schemas.microsoft.com/office/drawing/2014/main" id="{E546C221-89E3-4B65-8FF8-7AA32D487D84}"/>
                </a:ext>
              </a:extLst>
            </p:cNvPr>
            <p:cNvSpPr/>
            <p:nvPr/>
          </p:nvSpPr>
          <p:spPr>
            <a:xfrm rot="5400000">
              <a:off x="-865017" y="3689612"/>
              <a:ext cx="762000" cy="7620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ring_gear_OK">
              <a:hlinkClick r:id="" action="ppaction://media"/>
              <a:extLst>
                <a:ext uri="{FF2B5EF4-FFF2-40B4-BE49-F238E27FC236}">
                  <a16:creationId xmlns:a16="http://schemas.microsoft.com/office/drawing/2014/main" id="{57652E1B-447D-4C86-AED7-C0C0D8061143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-406400" y="3765812"/>
              <a:ext cx="609600" cy="609600"/>
            </a:xfrm>
            <a:prstGeom prst="rect">
              <a:avLst/>
            </a:prstGeom>
          </p:spPr>
        </p:pic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4E5A8C5-CBBB-411D-880A-4FB2E6B26646}"/>
              </a:ext>
            </a:extLst>
          </p:cNvPr>
          <p:cNvSpPr/>
          <p:nvPr/>
        </p:nvSpPr>
        <p:spPr>
          <a:xfrm>
            <a:off x="1" y="6084000"/>
            <a:ext cx="11564489" cy="774000"/>
          </a:xfrm>
          <a:custGeom>
            <a:avLst/>
            <a:gdLst>
              <a:gd name="connsiteX0" fmla="*/ 11257866 w 11564489"/>
              <a:gd name="connsiteY0" fmla="*/ 0 h 774000"/>
              <a:gd name="connsiteX1" fmla="*/ 11564489 w 11564489"/>
              <a:gd name="connsiteY1" fmla="*/ 774000 h 774000"/>
              <a:gd name="connsiteX2" fmla="*/ 0 w 11564489"/>
              <a:gd name="connsiteY2" fmla="*/ 774000 h 774000"/>
              <a:gd name="connsiteX3" fmla="*/ 0 w 11564489"/>
              <a:gd name="connsiteY3" fmla="*/ 373314 h 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89" h="774000">
                <a:moveTo>
                  <a:pt x="11257866" y="0"/>
                </a:moveTo>
                <a:lnTo>
                  <a:pt x="11564489" y="774000"/>
                </a:lnTo>
                <a:lnTo>
                  <a:pt x="0" y="77400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1D0AE9C1-1F96-42CA-81D5-40DE5B3AB2CC}"/>
              </a:ext>
            </a:extLst>
          </p:cNvPr>
          <p:cNvSpPr/>
          <p:nvPr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B03DEC-4BD7-49E9-9F50-8AB4782B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/>
              <a:t>Case Study </a:t>
            </a:r>
            <a:r>
              <a:rPr lang="de-DE" sz="2200" dirty="0"/>
              <a:t>3</a:t>
            </a:r>
            <a:r>
              <a:rPr lang="de-DE" sz="2200" b="0" dirty="0"/>
              <a:t>: </a:t>
            </a:r>
            <a:r>
              <a:rPr lang="de-DE" dirty="0">
                <a:solidFill>
                  <a:schemeClr val="accent2"/>
                </a:solidFill>
              </a:rPr>
              <a:t>Planetary Stage Tooth Damage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939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Himmel, draußen, Windmühle, Outdoorobjekt enthält.&#10;&#10;Automatisch generierte Beschreibung">
            <a:extLst>
              <a:ext uri="{FF2B5EF4-FFF2-40B4-BE49-F238E27FC236}">
                <a16:creationId xmlns:a16="http://schemas.microsoft.com/office/drawing/2014/main" id="{E7BB3243-8C32-4835-B51B-D19EFE5506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11CDC54-4198-4D9F-9BEB-348CCBEF9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HSS </a:t>
            </a:r>
            <a:r>
              <a:rPr lang="de-DE" dirty="0" err="1">
                <a:solidFill>
                  <a:schemeClr val="accent2"/>
                </a:solidFill>
              </a:rPr>
              <a:t>Inner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Ring </a:t>
            </a:r>
            <a:r>
              <a:rPr lang="de-DE" dirty="0" err="1">
                <a:solidFill>
                  <a:schemeClr val="accent2"/>
                </a:solidFill>
              </a:rPr>
              <a:t>Defect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390597A-8CE3-476F-934E-DCA4E9B0D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/>
              <a:t>Case Study 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2E6AE8-CB2D-4D99-BC19-DCCD616685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8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Himmel, draußen, Berg, Windmühle enthält.&#10;&#10;Automatisch generierte Beschreibung">
            <a:extLst>
              <a:ext uri="{FF2B5EF4-FFF2-40B4-BE49-F238E27FC236}">
                <a16:creationId xmlns:a16="http://schemas.microsoft.com/office/drawing/2014/main" id="{6CE0860D-0DF6-43FE-8D56-E27C897967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39D4EDB-9A44-48D9-8AC0-0CB3BDC73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Condition Monitoring of Wind </a:t>
            </a:r>
            <a:r>
              <a:rPr lang="de-DE" dirty="0" err="1"/>
              <a:t>Turbines</a:t>
            </a:r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7232FE66-00EC-4F84-BACF-69A723E6C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" y="2781299"/>
            <a:ext cx="10620376" cy="2060683"/>
          </a:xfrm>
        </p:spPr>
        <p:txBody>
          <a:bodyPr/>
          <a:lstStyle/>
          <a:p>
            <a:r>
              <a:rPr lang="de-DE" dirty="0"/>
              <a:t>Selected Vibration Analysis Case Studies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83FEBF-4453-4BB0-84A8-593FFA520D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73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>
            <a:extLst>
              <a:ext uri="{FF2B5EF4-FFF2-40B4-BE49-F238E27FC236}">
                <a16:creationId xmlns:a16="http://schemas.microsoft.com/office/drawing/2014/main" id="{CCF642A4-48EC-41B8-A002-AF3797121A6D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571" y="1341438"/>
            <a:ext cx="4462667" cy="1990213"/>
          </a:xfrm>
          <a:prstGeom prst="rect">
            <a:avLst/>
          </a:prstGeom>
        </p:spPr>
      </p:pic>
      <p:sp>
        <p:nvSpPr>
          <p:cNvPr id="37" name="Rechteck 36" hidden="1">
            <a:extLst>
              <a:ext uri="{FF2B5EF4-FFF2-40B4-BE49-F238E27FC236}">
                <a16:creationId xmlns:a16="http://schemas.microsoft.com/office/drawing/2014/main" id="{66908827-31D3-49BA-83AF-03A8AA9FDC7B}"/>
              </a:ext>
            </a:extLst>
          </p:cNvPr>
          <p:cNvSpPr/>
          <p:nvPr/>
        </p:nvSpPr>
        <p:spPr>
          <a:xfrm>
            <a:off x="5184118" y="0"/>
            <a:ext cx="7465934" cy="5642134"/>
          </a:xfrm>
          <a:prstGeom prst="rect">
            <a:avLst/>
          </a:prstGeom>
          <a:gradFill>
            <a:gsLst>
              <a:gs pos="36000">
                <a:schemeClr val="bg1"/>
              </a:gs>
              <a:gs pos="52000">
                <a:schemeClr val="bg2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47301978-4A06-4715-AF6C-ACE1E79110AD}"/>
              </a:ext>
            </a:extLst>
          </p:cNvPr>
          <p:cNvSpPr/>
          <p:nvPr/>
        </p:nvSpPr>
        <p:spPr>
          <a:xfrm rot="16200000">
            <a:off x="5089906" y="89953"/>
            <a:ext cx="6869318" cy="6666776"/>
          </a:xfrm>
          <a:prstGeom prst="rect">
            <a:avLst/>
          </a:prstGeom>
          <a:gradFill>
            <a:gsLst>
              <a:gs pos="17000">
                <a:schemeClr val="bg1"/>
              </a:gs>
              <a:gs pos="57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3670E9-9406-4BDC-BAC7-32C91149C303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7C753A4-6775-4D7B-A903-96399D1E848E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91C3412-855A-4150-91D7-4FFBEAC1826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A52646-F312-49EF-A78E-7241ECDE2BC0}"/>
              </a:ext>
            </a:extLst>
          </p:cNvPr>
          <p:cNvSpPr txBox="1">
            <a:spLocks/>
          </p:cNvSpPr>
          <p:nvPr/>
        </p:nvSpPr>
        <p:spPr>
          <a:xfrm>
            <a:off x="641143" y="1341438"/>
            <a:ext cx="4330908" cy="2161846"/>
          </a:xfrm>
          <a:prstGeom prst="rect">
            <a:avLst/>
          </a:prstGeom>
          <a:ln>
            <a:noFill/>
          </a:ln>
        </p:spPr>
        <p:txBody>
          <a:bodyPr vert="horz" lIns="90000" tIns="45720" rIns="90000" bIns="4572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 HSS defect was noted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Damage initiation possibly present when  monitoring began  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First indication after the warning level was exceeded in February 2018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Allowed the customer to plan a repair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2728770-CCA8-4926-B72A-35B6BE8C8271}"/>
              </a:ext>
            </a:extLst>
          </p:cNvPr>
          <p:cNvSpPr/>
          <p:nvPr/>
        </p:nvSpPr>
        <p:spPr>
          <a:xfrm>
            <a:off x="934137" y="3446159"/>
            <a:ext cx="5254868" cy="2529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Graphic</a:t>
            </a:r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from</a:t>
            </a:r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relevant </a:t>
            </a:r>
            <a:r>
              <a:rPr lang="de-DE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analysis</a:t>
            </a:r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here</a:t>
            </a:r>
            <a:endParaRPr lang="de-D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776BF3F0-4BC0-4474-B5C0-CED46F029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43" y="2970213"/>
            <a:ext cx="5739740" cy="3182604"/>
          </a:xfrm>
          <a:prstGeom prst="rect">
            <a:avLst/>
          </a:prstGeom>
        </p:spPr>
      </p:pic>
      <p:sp>
        <p:nvSpPr>
          <p:cNvPr id="28" name="Callout: Line 4">
            <a:extLst>
              <a:ext uri="{FF2B5EF4-FFF2-40B4-BE49-F238E27FC236}">
                <a16:creationId xmlns:a16="http://schemas.microsoft.com/office/drawing/2014/main" id="{10F716A3-D9E3-4D73-8F02-25E6C717A59C}"/>
              </a:ext>
            </a:extLst>
          </p:cNvPr>
          <p:cNvSpPr/>
          <p:nvPr/>
        </p:nvSpPr>
        <p:spPr>
          <a:xfrm>
            <a:off x="1938338" y="4684308"/>
            <a:ext cx="1260000" cy="216000"/>
          </a:xfrm>
          <a:prstGeom prst="borderCallout1">
            <a:avLst>
              <a:gd name="adj1" fmla="val 47674"/>
              <a:gd name="adj2" fmla="val 99651"/>
              <a:gd name="adj3" fmla="val 157691"/>
              <a:gd name="adj4" fmla="val 148289"/>
            </a:avLst>
          </a:prstGeom>
          <a:solidFill>
            <a:schemeClr val="accent1"/>
          </a:solidFill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First </a:t>
            </a:r>
            <a:r>
              <a:rPr lang="de-DE" sz="1200" b="1" dirty="0" err="1">
                <a:solidFill>
                  <a:schemeClr val="tx1"/>
                </a:solidFill>
              </a:rPr>
              <a:t>Warning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29" name="Callout: Line 10">
            <a:extLst>
              <a:ext uri="{FF2B5EF4-FFF2-40B4-BE49-F238E27FC236}">
                <a16:creationId xmlns:a16="http://schemas.microsoft.com/office/drawing/2014/main" id="{5A089CB1-308A-45EF-9091-F9A896C37B03}"/>
              </a:ext>
            </a:extLst>
          </p:cNvPr>
          <p:cNvSpPr/>
          <p:nvPr/>
        </p:nvSpPr>
        <p:spPr>
          <a:xfrm>
            <a:off x="4972051" y="3524622"/>
            <a:ext cx="1260000" cy="216000"/>
          </a:xfrm>
          <a:prstGeom prst="borderCallout1">
            <a:avLst>
              <a:gd name="adj1" fmla="val 96334"/>
              <a:gd name="adj2" fmla="val -9"/>
              <a:gd name="adj3" fmla="val 151630"/>
              <a:gd name="adj4" fmla="val -34362"/>
            </a:avLst>
          </a:prstGeom>
          <a:solidFill>
            <a:schemeClr val="accent1"/>
          </a:solidFill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dirty="0" err="1"/>
              <a:t>Reminder</a:t>
            </a:r>
            <a:endParaRPr lang="de-DE" sz="1200" b="1" dirty="0"/>
          </a:p>
        </p:txBody>
      </p:sp>
      <p:sp>
        <p:nvSpPr>
          <p:cNvPr id="33" name="Callout: Line 11">
            <a:extLst>
              <a:ext uri="{FF2B5EF4-FFF2-40B4-BE49-F238E27FC236}">
                <a16:creationId xmlns:a16="http://schemas.microsoft.com/office/drawing/2014/main" id="{BDFD2551-A0DD-4FB0-8DD1-E0FA526C9BE8}"/>
              </a:ext>
            </a:extLst>
          </p:cNvPr>
          <p:cNvSpPr/>
          <p:nvPr/>
        </p:nvSpPr>
        <p:spPr>
          <a:xfrm>
            <a:off x="4972051" y="4103457"/>
            <a:ext cx="1260000" cy="216000"/>
          </a:xfrm>
          <a:prstGeom prst="borderCallout1">
            <a:avLst>
              <a:gd name="adj1" fmla="val 96400"/>
              <a:gd name="adj2" fmla="val 22351"/>
              <a:gd name="adj3" fmla="val 641243"/>
              <a:gd name="adj4" fmla="val -6099"/>
            </a:avLst>
          </a:prstGeom>
          <a:solidFill>
            <a:schemeClr val="accent1"/>
          </a:solidFill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dirty="0" err="1"/>
              <a:t>Repair</a:t>
            </a:r>
            <a:endParaRPr lang="de-DE" sz="1200" b="1" dirty="0"/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EC04DA45-E464-47F7-80E5-4D776EA0D4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33" y="3363148"/>
            <a:ext cx="2332309" cy="10831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Flussdiagramm: Zusammenführen 40">
            <a:extLst>
              <a:ext uri="{FF2B5EF4-FFF2-40B4-BE49-F238E27FC236}">
                <a16:creationId xmlns:a16="http://schemas.microsoft.com/office/drawing/2014/main" id="{63AE3278-4426-4FC8-A1D7-0372B407FD83}"/>
              </a:ext>
            </a:extLst>
          </p:cNvPr>
          <p:cNvSpPr/>
          <p:nvPr/>
        </p:nvSpPr>
        <p:spPr>
          <a:xfrm rot="5400000">
            <a:off x="1172726" y="3601651"/>
            <a:ext cx="452487" cy="40640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STST2_def_2">
            <a:hlinkClick r:id="" action="ppaction://media"/>
            <a:extLst>
              <a:ext uri="{FF2B5EF4-FFF2-40B4-BE49-F238E27FC236}">
                <a16:creationId xmlns:a16="http://schemas.microsoft.com/office/drawing/2014/main" id="{052C1D17-20FA-4CEB-AC4A-F6D37BE3A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1824" y="3601651"/>
            <a:ext cx="406400" cy="406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B03DEC-4BD7-49E9-9F50-8AB4782B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/>
              <a:t>Case Study </a:t>
            </a:r>
            <a:r>
              <a:rPr lang="de-DE" sz="2200" dirty="0"/>
              <a:t>4</a:t>
            </a:r>
            <a:r>
              <a:rPr lang="de-DE" sz="2200" b="0" dirty="0"/>
              <a:t>: </a:t>
            </a:r>
            <a:r>
              <a:rPr lang="de-DE" dirty="0">
                <a:solidFill>
                  <a:schemeClr val="accent2"/>
                </a:solidFill>
              </a:rPr>
              <a:t>HSS </a:t>
            </a:r>
            <a:r>
              <a:rPr lang="de-DE" dirty="0" err="1">
                <a:solidFill>
                  <a:schemeClr val="accent2"/>
                </a:solidFill>
              </a:rPr>
              <a:t>Inner</a:t>
            </a:r>
            <a:r>
              <a:rPr lang="de-DE" dirty="0">
                <a:solidFill>
                  <a:schemeClr val="accent2"/>
                </a:solidFill>
              </a:rPr>
              <a:t> Ring </a:t>
            </a:r>
            <a:r>
              <a:rPr lang="de-DE" dirty="0" err="1">
                <a:solidFill>
                  <a:schemeClr val="accent2"/>
                </a:solidFill>
              </a:rPr>
              <a:t>Defect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991AAD84-4DA2-4D6F-A856-E3B80B2398DA}"/>
              </a:ext>
            </a:extLst>
          </p:cNvPr>
          <p:cNvSpPr/>
          <p:nvPr/>
        </p:nvSpPr>
        <p:spPr>
          <a:xfrm>
            <a:off x="1" y="6084000"/>
            <a:ext cx="11564489" cy="774000"/>
          </a:xfrm>
          <a:custGeom>
            <a:avLst/>
            <a:gdLst>
              <a:gd name="connsiteX0" fmla="*/ 11257866 w 11564489"/>
              <a:gd name="connsiteY0" fmla="*/ 0 h 774000"/>
              <a:gd name="connsiteX1" fmla="*/ 11564489 w 11564489"/>
              <a:gd name="connsiteY1" fmla="*/ 774000 h 774000"/>
              <a:gd name="connsiteX2" fmla="*/ 0 w 11564489"/>
              <a:gd name="connsiteY2" fmla="*/ 774000 h 774000"/>
              <a:gd name="connsiteX3" fmla="*/ 0 w 11564489"/>
              <a:gd name="connsiteY3" fmla="*/ 373314 h 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89" h="774000">
                <a:moveTo>
                  <a:pt x="11257866" y="0"/>
                </a:moveTo>
                <a:lnTo>
                  <a:pt x="11564489" y="774000"/>
                </a:lnTo>
                <a:lnTo>
                  <a:pt x="0" y="77400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222EE7F-0EC2-409A-8DA0-443C2BD3BC5F}"/>
              </a:ext>
            </a:extLst>
          </p:cNvPr>
          <p:cNvSpPr/>
          <p:nvPr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6EBE3F2-7A07-4832-9F9F-B000D2EA77B7}"/>
              </a:ext>
            </a:extLst>
          </p:cNvPr>
          <p:cNvSpPr txBox="1">
            <a:spLocks/>
          </p:cNvSpPr>
          <p:nvPr/>
        </p:nvSpPr>
        <p:spPr>
          <a:xfrm>
            <a:off x="6962571" y="3578608"/>
            <a:ext cx="4462668" cy="23442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2D600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2D600"/>
              </a:buClr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2D600"/>
              </a:buClr>
              <a:buFont typeface="Symbol" panose="05050102010706020507" pitchFamily="18" charset="2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2D600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2D600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Intervention at ideal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Damage beginning to trend, but at this point minimal consequential damage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Advance warning meant that the teams were ready to make the exchange with minimal loss of production when the </a:t>
            </a:r>
            <a:r>
              <a:rPr lang="en-US" sz="1400" dirty="0">
                <a:solidFill>
                  <a:schemeClr val="tx1"/>
                </a:solidFill>
              </a:rPr>
              <a:t>damage began to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Ein Bild, das Himmel, draußen, Windmühle, Outdoorobjekt enthält.&#10;&#10;Automatisch generierte Beschreibung">
            <a:extLst>
              <a:ext uri="{FF2B5EF4-FFF2-40B4-BE49-F238E27FC236}">
                <a16:creationId xmlns:a16="http://schemas.microsoft.com/office/drawing/2014/main" id="{E7BB3243-8C32-4835-B51B-D19EFE5506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11CDC54-4198-4D9F-9BEB-348CCBEF9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2"/>
                </a:solidFill>
              </a:rPr>
              <a:t>Structural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Health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Monitoring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390597A-8CE3-476F-934E-DCA4E9B0D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800" dirty="0"/>
              <a:t>Case Study 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2E6AE8-CB2D-4D99-BC19-DCCD616685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102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 hidden="1">
            <a:extLst>
              <a:ext uri="{FF2B5EF4-FFF2-40B4-BE49-F238E27FC236}">
                <a16:creationId xmlns:a16="http://schemas.microsoft.com/office/drawing/2014/main" id="{66908827-31D3-49BA-83AF-03A8AA9FDC7B}"/>
              </a:ext>
            </a:extLst>
          </p:cNvPr>
          <p:cNvSpPr/>
          <p:nvPr/>
        </p:nvSpPr>
        <p:spPr>
          <a:xfrm>
            <a:off x="5184118" y="0"/>
            <a:ext cx="7465934" cy="5642134"/>
          </a:xfrm>
          <a:prstGeom prst="rect">
            <a:avLst/>
          </a:prstGeom>
          <a:gradFill>
            <a:gsLst>
              <a:gs pos="36000">
                <a:schemeClr val="bg1"/>
              </a:gs>
              <a:gs pos="52000">
                <a:schemeClr val="bg2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47301978-4A06-4715-AF6C-ACE1E79110AD}"/>
              </a:ext>
            </a:extLst>
          </p:cNvPr>
          <p:cNvSpPr/>
          <p:nvPr/>
        </p:nvSpPr>
        <p:spPr>
          <a:xfrm rot="16200000">
            <a:off x="5089906" y="89953"/>
            <a:ext cx="6869318" cy="6666776"/>
          </a:xfrm>
          <a:prstGeom prst="rect">
            <a:avLst/>
          </a:prstGeom>
          <a:gradFill>
            <a:gsLst>
              <a:gs pos="17000">
                <a:schemeClr val="bg1"/>
              </a:gs>
              <a:gs pos="57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3670E9-9406-4BDC-BAC7-32C91149C303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7C753A4-6775-4D7B-A903-96399D1E848E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91C3412-855A-4150-91D7-4FFBEAC1826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A52646-F312-49EF-A78E-7241ECDE2BC0}"/>
              </a:ext>
            </a:extLst>
          </p:cNvPr>
          <p:cNvSpPr txBox="1">
            <a:spLocks/>
          </p:cNvSpPr>
          <p:nvPr/>
        </p:nvSpPr>
        <p:spPr>
          <a:xfrm>
            <a:off x="641143" y="1808162"/>
            <a:ext cx="3402220" cy="3289618"/>
          </a:xfrm>
          <a:prstGeom prst="rect">
            <a:avLst/>
          </a:prstGeom>
          <a:ln>
            <a:noFill/>
          </a:ln>
        </p:spPr>
        <p:txBody>
          <a:bodyPr vert="horz" lIns="90000" tIns="45720" rIns="90000" bIns="4572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Control systems designed to avoid the tower eigenfrequency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Excitation at 1/rev and at Blade Pass (3/rev) frequencies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Need to redefine control speeds, if the as-built eigenfrequency is too far from the design eigenfrequency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B03DEC-4BD7-49E9-9F50-8AB4782B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/>
              <a:t>Case Study </a:t>
            </a:r>
            <a:r>
              <a:rPr lang="de-DE" sz="2200" dirty="0"/>
              <a:t>5</a:t>
            </a:r>
            <a:r>
              <a:rPr lang="de-DE" sz="2200" b="0" dirty="0"/>
              <a:t>: </a:t>
            </a:r>
            <a:r>
              <a:rPr lang="de-DE" dirty="0" err="1">
                <a:solidFill>
                  <a:schemeClr val="accent2"/>
                </a:solidFill>
              </a:rPr>
              <a:t>Structural</a:t>
            </a:r>
            <a:r>
              <a:rPr lang="de-DE" dirty="0">
                <a:solidFill>
                  <a:schemeClr val="accent2"/>
                </a:solidFill>
              </a:rPr>
              <a:t> Health Monitoring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991AAD84-4DA2-4D6F-A856-E3B80B2398DA}"/>
              </a:ext>
            </a:extLst>
          </p:cNvPr>
          <p:cNvSpPr/>
          <p:nvPr/>
        </p:nvSpPr>
        <p:spPr>
          <a:xfrm>
            <a:off x="1" y="6084000"/>
            <a:ext cx="11564489" cy="774000"/>
          </a:xfrm>
          <a:custGeom>
            <a:avLst/>
            <a:gdLst>
              <a:gd name="connsiteX0" fmla="*/ 11257866 w 11564489"/>
              <a:gd name="connsiteY0" fmla="*/ 0 h 774000"/>
              <a:gd name="connsiteX1" fmla="*/ 11564489 w 11564489"/>
              <a:gd name="connsiteY1" fmla="*/ 774000 h 774000"/>
              <a:gd name="connsiteX2" fmla="*/ 0 w 11564489"/>
              <a:gd name="connsiteY2" fmla="*/ 774000 h 774000"/>
              <a:gd name="connsiteX3" fmla="*/ 0 w 11564489"/>
              <a:gd name="connsiteY3" fmla="*/ 373314 h 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89" h="774000">
                <a:moveTo>
                  <a:pt x="11257866" y="0"/>
                </a:moveTo>
                <a:lnTo>
                  <a:pt x="11564489" y="774000"/>
                </a:lnTo>
                <a:lnTo>
                  <a:pt x="0" y="77400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222EE7F-0EC2-409A-8DA0-443C2BD3BC5F}"/>
              </a:ext>
            </a:extLst>
          </p:cNvPr>
          <p:cNvSpPr/>
          <p:nvPr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A941701-F1E1-4903-963A-D7BAD3D9B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958" y="1811529"/>
            <a:ext cx="7023696" cy="34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6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 hidden="1">
            <a:extLst>
              <a:ext uri="{FF2B5EF4-FFF2-40B4-BE49-F238E27FC236}">
                <a16:creationId xmlns:a16="http://schemas.microsoft.com/office/drawing/2014/main" id="{66908827-31D3-49BA-83AF-03A8AA9FDC7B}"/>
              </a:ext>
            </a:extLst>
          </p:cNvPr>
          <p:cNvSpPr/>
          <p:nvPr/>
        </p:nvSpPr>
        <p:spPr>
          <a:xfrm>
            <a:off x="5184118" y="0"/>
            <a:ext cx="7465934" cy="5642134"/>
          </a:xfrm>
          <a:prstGeom prst="rect">
            <a:avLst/>
          </a:prstGeom>
          <a:gradFill>
            <a:gsLst>
              <a:gs pos="36000">
                <a:schemeClr val="bg1"/>
              </a:gs>
              <a:gs pos="52000">
                <a:schemeClr val="bg2"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 hidden="1">
            <a:extLst>
              <a:ext uri="{FF2B5EF4-FFF2-40B4-BE49-F238E27FC236}">
                <a16:creationId xmlns:a16="http://schemas.microsoft.com/office/drawing/2014/main" id="{47301978-4A06-4715-AF6C-ACE1E79110AD}"/>
              </a:ext>
            </a:extLst>
          </p:cNvPr>
          <p:cNvSpPr/>
          <p:nvPr/>
        </p:nvSpPr>
        <p:spPr>
          <a:xfrm rot="16200000">
            <a:off x="5089906" y="89953"/>
            <a:ext cx="6869318" cy="6666776"/>
          </a:xfrm>
          <a:prstGeom prst="rect">
            <a:avLst/>
          </a:prstGeom>
          <a:gradFill>
            <a:gsLst>
              <a:gs pos="17000">
                <a:schemeClr val="bg1"/>
              </a:gs>
              <a:gs pos="57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33670E9-9406-4BDC-BAC7-32C91149C303}"/>
              </a:ext>
            </a:extLst>
          </p:cNvPr>
          <p:cNvGrpSpPr/>
          <p:nvPr/>
        </p:nvGrpSpPr>
        <p:grpSpPr>
          <a:xfrm>
            <a:off x="11857953" y="6320690"/>
            <a:ext cx="180000" cy="179979"/>
            <a:chOff x="11857953" y="6327529"/>
            <a:chExt cx="180000" cy="17997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7C753A4-6775-4D7B-A903-96399D1E848E}"/>
                </a:ext>
              </a:extLst>
            </p:cNvPr>
            <p:cNvSpPr/>
            <p:nvPr/>
          </p:nvSpPr>
          <p:spPr>
            <a:xfrm>
              <a:off x="11857953" y="6327529"/>
              <a:ext cx="180000" cy="179979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ichtungspfeil 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D91C3412-855A-4150-91D7-4FFBEAC18266}"/>
                </a:ext>
              </a:extLst>
            </p:cNvPr>
            <p:cNvSpPr/>
            <p:nvPr userDrawn="1"/>
          </p:nvSpPr>
          <p:spPr>
            <a:xfrm rot="16200000">
              <a:off x="11896001" y="6359779"/>
              <a:ext cx="103363" cy="93178"/>
            </a:xfrm>
            <a:prstGeom prst="homePlat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A52646-F312-49EF-A78E-7241ECDE2BC0}"/>
              </a:ext>
            </a:extLst>
          </p:cNvPr>
          <p:cNvSpPr txBox="1">
            <a:spLocks/>
          </p:cNvSpPr>
          <p:nvPr/>
        </p:nvSpPr>
        <p:spPr>
          <a:xfrm>
            <a:off x="641143" y="1808162"/>
            <a:ext cx="3402220" cy="3289618"/>
          </a:xfrm>
          <a:prstGeom prst="rect">
            <a:avLst/>
          </a:prstGeom>
          <a:ln>
            <a:noFill/>
          </a:ln>
        </p:spPr>
        <p:txBody>
          <a:bodyPr vert="horz" lIns="90000" tIns="45720" rIns="90000" bIns="4572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Vibration analysis of Signals from MEMS Sensors in the tower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Natural Frequency Extracted from the Signal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Low natural frequency due to loss of stiffness, e.g. scour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High natural frequency due to underestimation of soil strength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Example here shows EF almost 10% above design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B03DEC-4BD7-49E9-9F50-8AB4782B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b="0" dirty="0"/>
              <a:t>Case Study </a:t>
            </a:r>
            <a:r>
              <a:rPr lang="de-DE" sz="2200" dirty="0"/>
              <a:t>5</a:t>
            </a:r>
            <a:r>
              <a:rPr lang="de-DE" sz="2200" b="0" dirty="0"/>
              <a:t>: </a:t>
            </a:r>
            <a:r>
              <a:rPr lang="de-DE" dirty="0" err="1">
                <a:solidFill>
                  <a:schemeClr val="accent2"/>
                </a:solidFill>
              </a:rPr>
              <a:t>Structural</a:t>
            </a:r>
            <a:r>
              <a:rPr lang="de-DE" dirty="0">
                <a:solidFill>
                  <a:schemeClr val="accent2"/>
                </a:solidFill>
              </a:rPr>
              <a:t> Health Monitoring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991AAD84-4DA2-4D6F-A856-E3B80B2398DA}"/>
              </a:ext>
            </a:extLst>
          </p:cNvPr>
          <p:cNvSpPr/>
          <p:nvPr/>
        </p:nvSpPr>
        <p:spPr>
          <a:xfrm>
            <a:off x="1" y="6084000"/>
            <a:ext cx="11564489" cy="774000"/>
          </a:xfrm>
          <a:custGeom>
            <a:avLst/>
            <a:gdLst>
              <a:gd name="connsiteX0" fmla="*/ 11257866 w 11564489"/>
              <a:gd name="connsiteY0" fmla="*/ 0 h 774000"/>
              <a:gd name="connsiteX1" fmla="*/ 11564489 w 11564489"/>
              <a:gd name="connsiteY1" fmla="*/ 774000 h 774000"/>
              <a:gd name="connsiteX2" fmla="*/ 0 w 11564489"/>
              <a:gd name="connsiteY2" fmla="*/ 774000 h 774000"/>
              <a:gd name="connsiteX3" fmla="*/ 0 w 11564489"/>
              <a:gd name="connsiteY3" fmla="*/ 373314 h 7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4489" h="774000">
                <a:moveTo>
                  <a:pt x="11257866" y="0"/>
                </a:moveTo>
                <a:lnTo>
                  <a:pt x="11564489" y="774000"/>
                </a:lnTo>
                <a:lnTo>
                  <a:pt x="0" y="774000"/>
                </a:lnTo>
                <a:lnTo>
                  <a:pt x="0" y="37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222EE7F-0EC2-409A-8DA0-443C2BD3BC5F}"/>
              </a:ext>
            </a:extLst>
          </p:cNvPr>
          <p:cNvSpPr/>
          <p:nvPr/>
        </p:nvSpPr>
        <p:spPr>
          <a:xfrm>
            <a:off x="11335680" y="6274440"/>
            <a:ext cx="856319" cy="583560"/>
          </a:xfrm>
          <a:custGeom>
            <a:avLst/>
            <a:gdLst>
              <a:gd name="connsiteX0" fmla="*/ 0 w 856319"/>
              <a:gd name="connsiteY0" fmla="*/ 0 h 583560"/>
              <a:gd name="connsiteX1" fmla="*/ 84603 w 856319"/>
              <a:gd name="connsiteY1" fmla="*/ 47003 h 583560"/>
              <a:gd name="connsiteX2" fmla="*/ 688213 w 856319"/>
              <a:gd name="connsiteY2" fmla="*/ 372541 h 583560"/>
              <a:gd name="connsiteX3" fmla="*/ 856319 w 856319"/>
              <a:gd name="connsiteY3" fmla="*/ 460308 h 583560"/>
              <a:gd name="connsiteX4" fmla="*/ 856319 w 856319"/>
              <a:gd name="connsiteY4" fmla="*/ 583560 h 583560"/>
              <a:gd name="connsiteX5" fmla="*/ 231180 w 856319"/>
              <a:gd name="connsiteY5" fmla="*/ 583560 h 58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319" h="583560">
                <a:moveTo>
                  <a:pt x="0" y="0"/>
                </a:moveTo>
                <a:lnTo>
                  <a:pt x="84603" y="47003"/>
                </a:lnTo>
                <a:cubicBezTo>
                  <a:pt x="302338" y="167906"/>
                  <a:pt x="410028" y="226869"/>
                  <a:pt x="688213" y="372541"/>
                </a:cubicBezTo>
                <a:lnTo>
                  <a:pt x="856319" y="460308"/>
                </a:lnTo>
                <a:lnTo>
                  <a:pt x="856319" y="583560"/>
                </a:lnTo>
                <a:lnTo>
                  <a:pt x="231180" y="583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052AC733-3ADD-4201-A69A-D79CD21E7E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8" y="1663320"/>
            <a:ext cx="7019925" cy="37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68526CE-BDEE-48D5-8A69-97BEA98A9CF3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Condition Monitoring for Wind Turbines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019F18-6DC2-4FE4-856B-0AE4ACCE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pic>
        <p:nvPicPr>
          <p:cNvPr id="11" name="Bildplatzhalter 10" descr="Ein Bild, das Himmel, draußen, Outdoorobjekt, Windmühle enthält.&#10;&#10;Automatisch generierte Beschreibung">
            <a:extLst>
              <a:ext uri="{FF2B5EF4-FFF2-40B4-BE49-F238E27FC236}">
                <a16:creationId xmlns:a16="http://schemas.microsoft.com/office/drawing/2014/main" id="{02A13E90-D5EF-4419-8B80-9823150627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48C1C-92B8-4EFA-9599-246C56F96E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889" y="2543174"/>
            <a:ext cx="5157786" cy="3046413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lIns="108000" tIns="108000" rIns="108000" bIns="108000"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Clear cost-benefit for fitting monitoring systems to wind turbines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Vibration analysis a very useful tool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Numerous case studies show success of the method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Fault severity tracking being introduced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Extra information being extracted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Blade Balance Quality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Structural Health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6582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8022E8-1132-4F4B-A285-3ADAC30F5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51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F7E98A-80E7-4F5C-879E-CCF3A2C5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 of a Wind Turbine</a:t>
            </a:r>
          </a:p>
          <a:p>
            <a:r>
              <a:rPr lang="en-GB" dirty="0"/>
              <a:t>Rationale for Installed Systems – Cost Benefit Analysis</a:t>
            </a:r>
          </a:p>
          <a:p>
            <a:r>
              <a:rPr lang="en-GB" dirty="0"/>
              <a:t>Typical P-F Curve for Wind turbine Faults</a:t>
            </a:r>
          </a:p>
          <a:p>
            <a:r>
              <a:rPr lang="en-GB" dirty="0"/>
              <a:t>Case Studies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Blades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Main Bearing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Gearbox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High Speed Bearing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Structural Health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19935F9-DEBD-4350-9886-2FBC227809B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334796-84B1-494F-BD63-F63CD38D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Condition Monitoring of Wind Turbines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DF518-E0B4-46B9-8335-D047AD1C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presentation name (under „Insert &gt; Header and Footer &gt; Footer")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35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65D201E-0ECF-4A27-AF24-AE3AB2A081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3526E-12BB-4FCE-A375-DA4400217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269875"/>
            <a:ext cx="10348912" cy="59213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Description of a Wind Turbine</a:t>
            </a:r>
            <a:br>
              <a:rPr lang="de-DE" dirty="0"/>
            </a:br>
            <a:endParaRPr lang="de-D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00B5315-5BDF-40FE-A391-B530821D0731}"/>
              </a:ext>
            </a:extLst>
          </p:cNvPr>
          <p:cNvSpPr txBox="1">
            <a:spLocks/>
          </p:cNvSpPr>
          <p:nvPr/>
        </p:nvSpPr>
        <p:spPr>
          <a:xfrm>
            <a:off x="10278123" y="-1"/>
            <a:ext cx="1913877" cy="5398723"/>
          </a:xfrm>
          <a:custGeom>
            <a:avLst/>
            <a:gdLst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3877 w 1913877"/>
              <a:gd name="connsiteY2" fmla="*/ 4426226 h 4426226"/>
              <a:gd name="connsiteX3" fmla="*/ 0 w 1913877"/>
              <a:gd name="connsiteY3" fmla="*/ 4426226 h 4426226"/>
              <a:gd name="connsiteX4" fmla="*/ 0 w 1913877"/>
              <a:gd name="connsiteY4" fmla="*/ 0 h 4426226"/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3877 w 1913877"/>
              <a:gd name="connsiteY2" fmla="*/ 4426226 h 4426226"/>
              <a:gd name="connsiteX3" fmla="*/ 1535258 w 1913877"/>
              <a:gd name="connsiteY3" fmla="*/ 4424363 h 4426226"/>
              <a:gd name="connsiteX4" fmla="*/ 0 w 1913877"/>
              <a:gd name="connsiteY4" fmla="*/ 4426226 h 4426226"/>
              <a:gd name="connsiteX5" fmla="*/ 0 w 1913877"/>
              <a:gd name="connsiteY5" fmla="*/ 0 h 4426226"/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1496 w 1913877"/>
              <a:gd name="connsiteY2" fmla="*/ 3938070 h 4426226"/>
              <a:gd name="connsiteX3" fmla="*/ 1535258 w 1913877"/>
              <a:gd name="connsiteY3" fmla="*/ 4424363 h 4426226"/>
              <a:gd name="connsiteX4" fmla="*/ 0 w 1913877"/>
              <a:gd name="connsiteY4" fmla="*/ 4426226 h 4426226"/>
              <a:gd name="connsiteX5" fmla="*/ 0 w 1913877"/>
              <a:gd name="connsiteY5" fmla="*/ 0 h 4426226"/>
              <a:gd name="connsiteX0" fmla="*/ 0 w 1913877"/>
              <a:gd name="connsiteY0" fmla="*/ 0 h 4426226"/>
              <a:gd name="connsiteX1" fmla="*/ 1913877 w 1913877"/>
              <a:gd name="connsiteY1" fmla="*/ 0 h 4426226"/>
              <a:gd name="connsiteX2" fmla="*/ 1911496 w 1913877"/>
              <a:gd name="connsiteY2" fmla="*/ 3938070 h 4426226"/>
              <a:gd name="connsiteX3" fmla="*/ 1720996 w 1913877"/>
              <a:gd name="connsiteY3" fmla="*/ 4421982 h 4426226"/>
              <a:gd name="connsiteX4" fmla="*/ 0 w 1913877"/>
              <a:gd name="connsiteY4" fmla="*/ 4426226 h 4426226"/>
              <a:gd name="connsiteX5" fmla="*/ 0 w 1913877"/>
              <a:gd name="connsiteY5" fmla="*/ 0 h 442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877" h="4426226">
                <a:moveTo>
                  <a:pt x="0" y="0"/>
                </a:moveTo>
                <a:lnTo>
                  <a:pt x="1913877" y="0"/>
                </a:lnTo>
                <a:cubicBezTo>
                  <a:pt x="1913083" y="1312690"/>
                  <a:pt x="1912290" y="2625380"/>
                  <a:pt x="1911496" y="3938070"/>
                </a:cubicBezTo>
                <a:lnTo>
                  <a:pt x="1720996" y="4421982"/>
                </a:lnTo>
                <a:lnTo>
                  <a:pt x="0" y="44262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9000">
                <a:schemeClr val="tx1">
                  <a:lumMod val="50000"/>
                  <a:lumOff val="50000"/>
                  <a:alpha val="80000"/>
                </a:schemeClr>
              </a:gs>
              <a:gs pos="0">
                <a:schemeClr val="tx1">
                  <a:alpha val="80000"/>
                  <a:lumMod val="50000"/>
                  <a:lumOff val="50000"/>
                </a:schemeClr>
              </a:gs>
              <a:gs pos="84000">
                <a:schemeClr val="bg1">
                  <a:alpha val="0"/>
                </a:schemeClr>
              </a:gs>
            </a:gsLst>
            <a:lin ang="3600000" scaled="0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None/>
              <a:tabLst/>
              <a:defRPr/>
            </a:pPr>
            <a:endParaRPr lang="en-US" sz="1600" dirty="0">
              <a:solidFill>
                <a:srgbClr val="F2D6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Blades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Main Bearing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Planetary Gearbox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Helical Stage Gearbox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LSS bearing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HSS Bearing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Coupling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Generator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D6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Tower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Action Button: Blank 13">
            <a:hlinkClick r:id="rId4" action="ppaction://hlinkpres?slideindex=2&amp;slidetitle=Case Study:  Rotor Unbalance (Aerodynamic)" highlightClick="1"/>
            <a:extLst>
              <a:ext uri="{FF2B5EF4-FFF2-40B4-BE49-F238E27FC236}">
                <a16:creationId xmlns:a16="http://schemas.microsoft.com/office/drawing/2014/main" id="{740121B3-C71C-451C-90D6-EA285EF62F43}"/>
              </a:ext>
            </a:extLst>
          </p:cNvPr>
          <p:cNvSpPr/>
          <p:nvPr/>
        </p:nvSpPr>
        <p:spPr>
          <a:xfrm>
            <a:off x="3899363" y="558958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Action Button: Blank 26">
            <a:hlinkClick r:id="rId5" action="ppaction://hlinkpres?slideindex=3&amp;slidetitle=Case Study:  Main Bearing Damage" highlightClick="1"/>
            <a:extLst>
              <a:ext uri="{FF2B5EF4-FFF2-40B4-BE49-F238E27FC236}">
                <a16:creationId xmlns:a16="http://schemas.microsoft.com/office/drawing/2014/main" id="{B3D28B04-1F6C-4921-B3EB-95E88E45359B}"/>
              </a:ext>
            </a:extLst>
          </p:cNvPr>
          <p:cNvSpPr/>
          <p:nvPr/>
        </p:nvSpPr>
        <p:spPr>
          <a:xfrm>
            <a:off x="5215817" y="2075689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8" name="Action Button: Blank 27">
            <a:hlinkClick r:id="rId6" action="ppaction://hlinkpres?slideindex=4&amp;slidetitle=Case Study:  Main Bearing Damage" highlightClick="1"/>
            <a:extLst>
              <a:ext uri="{FF2B5EF4-FFF2-40B4-BE49-F238E27FC236}">
                <a16:creationId xmlns:a16="http://schemas.microsoft.com/office/drawing/2014/main" id="{5968D6B8-08EE-4820-A345-E5671AD3E48B}"/>
              </a:ext>
            </a:extLst>
          </p:cNvPr>
          <p:cNvSpPr/>
          <p:nvPr/>
        </p:nvSpPr>
        <p:spPr>
          <a:xfrm>
            <a:off x="6397007" y="1596677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Action Button: Blank 29">
            <a:hlinkClick r:id="rId7" action="ppaction://hlinkpres?slideindex=5&amp;slidetitle=Case Study:  Planetary Stage Tooth Damage" highlightClick="1"/>
            <a:extLst>
              <a:ext uri="{FF2B5EF4-FFF2-40B4-BE49-F238E27FC236}">
                <a16:creationId xmlns:a16="http://schemas.microsoft.com/office/drawing/2014/main" id="{2BA5D06E-54DE-47AC-A2B0-7B10EC15EF51}"/>
              </a:ext>
            </a:extLst>
          </p:cNvPr>
          <p:cNvSpPr/>
          <p:nvPr/>
        </p:nvSpPr>
        <p:spPr>
          <a:xfrm>
            <a:off x="7291844" y="163681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Action Button: Blank 32">
            <a:hlinkClick r:id="rId8" action="ppaction://hlinkpres?slideindex=7&amp;slidetitle=Case Study:  Planetary stage bearing" highlightClick="1"/>
            <a:extLst>
              <a:ext uri="{FF2B5EF4-FFF2-40B4-BE49-F238E27FC236}">
                <a16:creationId xmlns:a16="http://schemas.microsoft.com/office/drawing/2014/main" id="{520E561D-E8A0-4683-AF33-B180E8758380}"/>
              </a:ext>
            </a:extLst>
          </p:cNvPr>
          <p:cNvSpPr/>
          <p:nvPr/>
        </p:nvSpPr>
        <p:spPr>
          <a:xfrm>
            <a:off x="7342362" y="2570228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Action Button: Blank 33">
            <a:hlinkClick r:id="rId9" action="ppaction://hlinkpres?slideindex=8&amp;slidetitle=Case Study:  Helical stage gearbox" highlightClick="1"/>
            <a:extLst>
              <a:ext uri="{FF2B5EF4-FFF2-40B4-BE49-F238E27FC236}">
                <a16:creationId xmlns:a16="http://schemas.microsoft.com/office/drawing/2014/main" id="{F720F794-B191-4B7D-A02C-19EA6C25A371}"/>
              </a:ext>
            </a:extLst>
          </p:cNvPr>
          <p:cNvSpPr/>
          <p:nvPr/>
        </p:nvSpPr>
        <p:spPr>
          <a:xfrm>
            <a:off x="7678661" y="1756261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7" name="Action Button: Blank 36">
            <a:hlinkClick r:id="rId10" action="ppaction://hlinkpres?slideindex=9&amp;slidetitle=Case Study:  LSS Bearing" highlightClick="1"/>
            <a:extLst>
              <a:ext uri="{FF2B5EF4-FFF2-40B4-BE49-F238E27FC236}">
                <a16:creationId xmlns:a16="http://schemas.microsoft.com/office/drawing/2014/main" id="{2FB063EA-7EA3-4D8F-A4C7-CB861B2AF34F}"/>
              </a:ext>
            </a:extLst>
          </p:cNvPr>
          <p:cNvSpPr/>
          <p:nvPr/>
        </p:nvSpPr>
        <p:spPr>
          <a:xfrm>
            <a:off x="8035217" y="1836803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8" name="Action Button: Blank 37">
            <a:hlinkClick r:id="rId11" action="ppaction://hlinkpres?slideindex=10&amp;slidetitle=Case Study:  HSS Inner Ring Defect" highlightClick="1"/>
            <a:extLst>
              <a:ext uri="{FF2B5EF4-FFF2-40B4-BE49-F238E27FC236}">
                <a16:creationId xmlns:a16="http://schemas.microsoft.com/office/drawing/2014/main" id="{659CD17B-D861-40B0-94F7-E393977E26B0}"/>
              </a:ext>
            </a:extLst>
          </p:cNvPr>
          <p:cNvSpPr/>
          <p:nvPr/>
        </p:nvSpPr>
        <p:spPr>
          <a:xfrm>
            <a:off x="9005337" y="2059912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5" name="Action Button: Blank 44">
            <a:hlinkClick r:id="rId12" action="ppaction://hlinkpres?slideindex=1&amp;slidetitle=Structural Health Monitoring" highlightClick="1"/>
            <a:extLst>
              <a:ext uri="{FF2B5EF4-FFF2-40B4-BE49-F238E27FC236}">
                <a16:creationId xmlns:a16="http://schemas.microsoft.com/office/drawing/2014/main" id="{AA59DD42-44B5-4314-930F-9BC6DFBDCEA2}"/>
              </a:ext>
            </a:extLst>
          </p:cNvPr>
          <p:cNvSpPr/>
          <p:nvPr/>
        </p:nvSpPr>
        <p:spPr>
          <a:xfrm>
            <a:off x="7198362" y="4780122"/>
            <a:ext cx="288000" cy="288000"/>
          </a:xfrm>
          <a:prstGeom prst="actionButtonBlank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  <a:ln w="22225">
            <a:solidFill>
              <a:srgbClr val="F2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8" name="Action Button: Blank 47">
            <a:hlinkClick r:id="rId5" action="ppaction://hlinkpres?slideindex=3&amp;slidetitle=Case Study:  Main Bearing Damage" highlightClick="1"/>
            <a:extLst>
              <a:ext uri="{FF2B5EF4-FFF2-40B4-BE49-F238E27FC236}">
                <a16:creationId xmlns:a16="http://schemas.microsoft.com/office/drawing/2014/main" id="{621B4636-17EC-46B8-856A-2BD8A2AD115D}"/>
              </a:ext>
            </a:extLst>
          </p:cNvPr>
          <p:cNvSpPr/>
          <p:nvPr/>
        </p:nvSpPr>
        <p:spPr>
          <a:xfrm>
            <a:off x="10361135" y="720386"/>
            <a:ext cx="1726090" cy="23888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69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ction Button: Blank 55">
            <a:hlinkClick r:id="rId13" action="ppaction://hlinkpres?slideindex=13&amp;slidetitle=Case Study:  Generator bearing" highlightClick="1"/>
            <a:extLst>
              <a:ext uri="{FF2B5EF4-FFF2-40B4-BE49-F238E27FC236}">
                <a16:creationId xmlns:a16="http://schemas.microsoft.com/office/drawing/2014/main" id="{ABE3F122-D0D0-4A41-B98E-0F79C051107C}"/>
              </a:ext>
            </a:extLst>
          </p:cNvPr>
          <p:cNvSpPr/>
          <p:nvPr/>
        </p:nvSpPr>
        <p:spPr>
          <a:xfrm>
            <a:off x="10349761" y="4552646"/>
            <a:ext cx="1904445" cy="37147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69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ction Button: Blank 56">
            <a:hlinkClick r:id="rId12" action="ppaction://hlinkpres?slideindex=1&amp;slidetitle=Structural Health Monitoring" highlightClick="1"/>
            <a:extLst>
              <a:ext uri="{FF2B5EF4-FFF2-40B4-BE49-F238E27FC236}">
                <a16:creationId xmlns:a16="http://schemas.microsoft.com/office/drawing/2014/main" id="{2A7E4481-7445-48DE-BBF0-93E99965FD98}"/>
              </a:ext>
            </a:extLst>
          </p:cNvPr>
          <p:cNvSpPr/>
          <p:nvPr/>
        </p:nvSpPr>
        <p:spPr>
          <a:xfrm>
            <a:off x="10322573" y="4965152"/>
            <a:ext cx="1613599" cy="43357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69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55DAF6-9615-478D-8932-A04F9973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989138"/>
            <a:ext cx="4993141" cy="432844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ct val="25000"/>
              </a:spcAft>
              <a:buNone/>
            </a:pPr>
            <a:r>
              <a:rPr lang="de-DE" dirty="0"/>
              <a:t>Maintenance </a:t>
            </a:r>
            <a:r>
              <a:rPr lang="de-DE" dirty="0" err="1"/>
              <a:t>strategies</a:t>
            </a:r>
            <a:r>
              <a:rPr lang="de-DE" dirty="0"/>
              <a:t>: </a:t>
            </a:r>
          </a:p>
          <a:p>
            <a:pPr marL="271463" indent="-271463">
              <a:lnSpc>
                <a:spcPct val="120000"/>
              </a:lnSpc>
              <a:spcAft>
                <a:spcPct val="25000"/>
              </a:spcAft>
            </a:pPr>
            <a:r>
              <a:rPr lang="de-DE" dirty="0" err="1">
                <a:cs typeface="Arial" charset="0"/>
              </a:rPr>
              <a:t>Reliability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oriented</a:t>
            </a:r>
            <a:r>
              <a:rPr lang="de-DE" dirty="0">
                <a:cs typeface="Arial" charset="0"/>
              </a:rPr>
              <a:t> vs. </a:t>
            </a:r>
            <a:r>
              <a:rPr lang="de-DE" dirty="0" err="1">
                <a:cs typeface="Arial" charset="0"/>
              </a:rPr>
              <a:t>Condition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based</a:t>
            </a:r>
            <a:endParaRPr lang="de-DE" dirty="0">
              <a:cs typeface="Arial" charset="0"/>
            </a:endParaRPr>
          </a:p>
          <a:p>
            <a:pPr marL="271463" indent="-271463">
              <a:lnSpc>
                <a:spcPct val="110000"/>
              </a:lnSpc>
              <a:spcAft>
                <a:spcPct val="25000"/>
              </a:spcAft>
            </a:pPr>
            <a:r>
              <a:rPr lang="en-US" dirty="0">
                <a:cs typeface="Arial" charset="0"/>
                <a:sym typeface="Arial" charset="0"/>
              </a:rPr>
              <a:t>Electrical components may show a higher failure rate but cause usually little downtimes only</a:t>
            </a:r>
          </a:p>
          <a:p>
            <a:pPr marL="271463" indent="-271463">
              <a:lnSpc>
                <a:spcPct val="110000"/>
              </a:lnSpc>
              <a:spcAft>
                <a:spcPct val="25000"/>
              </a:spcAft>
            </a:pPr>
            <a:r>
              <a:rPr lang="en-US" dirty="0">
                <a:cs typeface="Arial" charset="0"/>
                <a:sym typeface="Arial" charset="0"/>
              </a:rPr>
              <a:t>Failures on the mechanical components of the drive train usually cause higher downtimes per failure</a:t>
            </a:r>
          </a:p>
          <a:p>
            <a:r>
              <a:rPr lang="de-DE" dirty="0" err="1">
                <a:cs typeface="Arial" charset="0"/>
              </a:rPr>
              <a:t>Forewarning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provides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more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planning</a:t>
            </a:r>
            <a:r>
              <a:rPr lang="de-DE" dirty="0">
                <a:cs typeface="Arial" charset="0"/>
              </a:rPr>
              <a:t> time and </a:t>
            </a:r>
            <a:r>
              <a:rPr lang="de-DE" dirty="0" err="1">
                <a:cs typeface="Arial" charset="0"/>
              </a:rPr>
              <a:t>allows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maintenance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to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be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optimised</a:t>
            </a:r>
            <a:endParaRPr lang="de-DE" dirty="0">
              <a:cs typeface="Arial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77D257-AAE0-4091-961B-BEBDF12518F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Statistical failure rate vs. downtime rate</a:t>
            </a:r>
            <a:endParaRPr lang="de-DE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5F8BD9-047B-4516-8080-211074F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Cost</a:t>
            </a:r>
            <a:r>
              <a:rPr lang="de-DE" dirty="0"/>
              <a:t> Benefit Analysis</a:t>
            </a:r>
          </a:p>
        </p:txBody>
      </p:sp>
      <p:pic>
        <p:nvPicPr>
          <p:cNvPr id="19" name="Picture 2" descr="Distribution of failure rate and downtime for different parts in a wind turbine system [13].">
            <a:extLst>
              <a:ext uri="{FF2B5EF4-FFF2-40B4-BE49-F238E27FC236}">
                <a16:creationId xmlns:a16="http://schemas.microsoft.com/office/drawing/2014/main" id="{8E4E9531-5ABE-43C5-9568-A7DC05FAFF4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176" y="2754313"/>
            <a:ext cx="53990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7BE6D21-3DF0-453C-8D0B-34E3B367E3FF}"/>
              </a:ext>
            </a:extLst>
          </p:cNvPr>
          <p:cNvSpPr txBox="1">
            <a:spLocks/>
          </p:cNvSpPr>
          <p:nvPr/>
        </p:nvSpPr>
        <p:spPr>
          <a:xfrm>
            <a:off x="6142038" y="5449846"/>
            <a:ext cx="5399087" cy="338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D600"/>
              </a:buClr>
              <a:buSzTx/>
              <a:buFont typeface="Wingdings" panose="05000000000000000000" pitchFamily="2" charset="2"/>
              <a:buNone/>
              <a:tabLst/>
              <a:defRPr sz="2000" kern="1200">
                <a:solidFill>
                  <a:srgbClr val="F2D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Source:  Fraunhofer Institute for Wind Energy Systems (IWES)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6A47A-5F49-4CA0-851F-8769885A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Benefits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Preventive</a:t>
            </a:r>
            <a:r>
              <a:rPr lang="de-DE" dirty="0"/>
              <a:t> Maintenance</a:t>
            </a:r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Uses</a:t>
            </a:r>
            <a:r>
              <a:rPr lang="de-DE" sz="1400" dirty="0"/>
              <a:t> </a:t>
            </a:r>
            <a:r>
              <a:rPr lang="de-DE" sz="1400" dirty="0" err="1"/>
              <a:t>full</a:t>
            </a:r>
            <a:r>
              <a:rPr lang="de-DE" sz="1400" dirty="0"/>
              <a:t> </a:t>
            </a:r>
            <a:r>
              <a:rPr lang="de-DE" sz="1400" dirty="0" err="1"/>
              <a:t>life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–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replacement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healthy</a:t>
            </a:r>
            <a:r>
              <a:rPr lang="de-DE" sz="1400" dirty="0"/>
              <a:t> </a:t>
            </a:r>
            <a:r>
              <a:rPr lang="de-DE" sz="1400" dirty="0" err="1"/>
              <a:t>components</a:t>
            </a:r>
            <a:endParaRPr lang="de-DE" sz="1400" dirty="0"/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maintenance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endParaRPr lang="de-DE" sz="1400" dirty="0"/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risk</a:t>
            </a:r>
            <a:r>
              <a:rPr lang="de-DE" sz="1400" dirty="0"/>
              <a:t> of </a:t>
            </a:r>
            <a:r>
              <a:rPr lang="de-DE" sz="1400" dirty="0" err="1"/>
              <a:t>maintenance</a:t>
            </a:r>
            <a:r>
              <a:rPr lang="de-DE" sz="1400" dirty="0"/>
              <a:t> </a:t>
            </a:r>
            <a:r>
              <a:rPr lang="de-DE" sz="1400" dirty="0" err="1"/>
              <a:t>induced</a:t>
            </a:r>
            <a:r>
              <a:rPr lang="de-DE" sz="1400" dirty="0"/>
              <a:t> </a:t>
            </a:r>
            <a:r>
              <a:rPr lang="de-DE" sz="1400" dirty="0" err="1"/>
              <a:t>failure</a:t>
            </a:r>
            <a:endParaRPr lang="de-DE" sz="1400" dirty="0"/>
          </a:p>
          <a:p>
            <a:pPr marL="216000"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Fewer</a:t>
            </a:r>
            <a:r>
              <a:rPr lang="de-DE" sz="1400" dirty="0"/>
              <a:t> </a:t>
            </a:r>
            <a:r>
              <a:rPr lang="de-DE" sz="1400" dirty="0" err="1"/>
              <a:t>replacement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endParaRPr lang="de-DE" sz="1400" dirty="0"/>
          </a:p>
          <a:p>
            <a:pPr marL="0" indent="0">
              <a:lnSpc>
                <a:spcPct val="120000"/>
              </a:lnSpc>
              <a:buNone/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Benefits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Reactive</a:t>
            </a:r>
            <a:r>
              <a:rPr lang="de-DE" dirty="0"/>
              <a:t> Maintenance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downtime</a:t>
            </a:r>
            <a:r>
              <a:rPr lang="de-DE" sz="1400" dirty="0"/>
              <a:t> </a:t>
            </a:r>
            <a:r>
              <a:rPr lang="de-DE" sz="1400" dirty="0" err="1"/>
              <a:t>through</a:t>
            </a:r>
            <a:r>
              <a:rPr lang="de-DE" sz="1400" dirty="0"/>
              <a:t> </a:t>
            </a:r>
            <a:r>
              <a:rPr lang="de-DE" sz="1400" dirty="0" err="1"/>
              <a:t>planning</a:t>
            </a:r>
            <a:endParaRPr lang="de-DE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Reduced</a:t>
            </a:r>
            <a:r>
              <a:rPr lang="de-DE" sz="1400" dirty="0"/>
              <a:t> lost time 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weather</a:t>
            </a:r>
            <a:endParaRPr lang="de-DE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/>
              <a:t>Parts </a:t>
            </a:r>
            <a:r>
              <a:rPr lang="de-DE" sz="1400" dirty="0" err="1"/>
              <a:t>ordered</a:t>
            </a:r>
            <a:r>
              <a:rPr lang="de-DE" sz="1400" dirty="0"/>
              <a:t> at </a:t>
            </a:r>
            <a:r>
              <a:rPr lang="de-DE" sz="1400" dirty="0" err="1"/>
              <a:t>right</a:t>
            </a:r>
            <a:r>
              <a:rPr lang="de-DE" sz="1400" dirty="0"/>
              <a:t> time, not </a:t>
            </a:r>
            <a:r>
              <a:rPr lang="de-DE" sz="1400" dirty="0" err="1"/>
              <a:t>kept</a:t>
            </a:r>
            <a:r>
              <a:rPr lang="de-DE" sz="1400" dirty="0"/>
              <a:t> on stock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Repair</a:t>
            </a:r>
            <a:r>
              <a:rPr lang="de-DE" sz="1400" dirty="0"/>
              <a:t> </a:t>
            </a:r>
            <a:r>
              <a:rPr lang="de-DE" sz="1400" dirty="0" err="1"/>
              <a:t>cheaper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dirty="0" err="1"/>
              <a:t>replacement</a:t>
            </a:r>
            <a:endParaRPr lang="de-DE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Refurbishment</a:t>
            </a:r>
            <a:r>
              <a:rPr lang="de-DE" sz="1400" dirty="0"/>
              <a:t> of large </a:t>
            </a:r>
            <a:r>
              <a:rPr lang="de-DE" sz="1400" dirty="0" err="1"/>
              <a:t>items</a:t>
            </a:r>
            <a:r>
              <a:rPr lang="de-DE" sz="1400" dirty="0"/>
              <a:t> </a:t>
            </a:r>
            <a:r>
              <a:rPr lang="de-DE" sz="1400" dirty="0" err="1"/>
              <a:t>usually</a:t>
            </a:r>
            <a:r>
              <a:rPr lang="de-DE" sz="1400" dirty="0"/>
              <a:t> </a:t>
            </a:r>
            <a:r>
              <a:rPr lang="de-DE" sz="1400" dirty="0" err="1"/>
              <a:t>possible</a:t>
            </a:r>
            <a:endParaRPr lang="de-DE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consequential</a:t>
            </a:r>
            <a:r>
              <a:rPr lang="de-DE" sz="1400" dirty="0"/>
              <a:t> </a:t>
            </a:r>
            <a:r>
              <a:rPr lang="de-DE" sz="1400" dirty="0" err="1"/>
              <a:t>damage</a:t>
            </a:r>
            <a:endParaRPr lang="de-DE" sz="1400" dirty="0"/>
          </a:p>
          <a:p>
            <a:pPr>
              <a:lnSpc>
                <a:spcPct val="120000"/>
              </a:lnSpc>
            </a:pPr>
            <a:endParaRPr lang="de-DE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CAE2FC-1CC5-4743-898D-A605BC75BD3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Predictive</a:t>
            </a:r>
            <a:r>
              <a:rPr lang="de-DE" dirty="0"/>
              <a:t> (</a:t>
            </a:r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) Maintenance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AEAEA5-A2BC-4137-9491-1FCB77BE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Cost</a:t>
            </a:r>
            <a:r>
              <a:rPr lang="de-DE" dirty="0"/>
              <a:t> Benefit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8AB86-1808-4947-868F-92F4F54D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726" y="1989138"/>
            <a:ext cx="4091537" cy="2549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229C0-BF41-41AA-9FFD-A723000134A8}"/>
              </a:ext>
            </a:extLst>
          </p:cNvPr>
          <p:cNvSpPr txBox="1"/>
          <p:nvPr/>
        </p:nvSpPr>
        <p:spPr>
          <a:xfrm>
            <a:off x="7352560" y="4337581"/>
            <a:ext cx="34948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Fraunhofer IWES, „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Monitoring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Wind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Turbines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2015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326A322-3805-4066-B69D-7728344BB336}"/>
              </a:ext>
            </a:extLst>
          </p:cNvPr>
          <p:cNvSpPr txBox="1">
            <a:spLocks/>
          </p:cNvSpPr>
          <p:nvPr/>
        </p:nvSpPr>
        <p:spPr>
          <a:xfrm>
            <a:off x="7864232" y="1980000"/>
            <a:ext cx="3593194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D6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de-DE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BD28D800-6872-4C2C-B54F-3E7AB0FE4B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8729221"/>
                  </p:ext>
                </p:extLst>
              </p:nvPr>
            </p:nvGraphicFramePr>
            <p:xfrm>
              <a:off x="7785852" y="4721791"/>
              <a:ext cx="2825283" cy="1589222"/>
            </p:xfrm>
            <a:graphic>
              <a:graphicData uri="http://schemas.microsoft.com/office/powerpoint/2016/slidezoom">
                <pslz:sldZm>
                  <pslz:sldZmObj sldId="289" cId="1718254476">
                    <pslz:zmPr id="{D90DA654-7AD6-4BBF-BF62-057937F1B70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25283" cy="15892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D28D800-6872-4C2C-B54F-3E7AB0FE4B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5852" y="4721791"/>
                <a:ext cx="2825283" cy="15892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3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B809436-718D-4715-A14A-25C88EEF872F}"/>
              </a:ext>
            </a:extLst>
          </p:cNvPr>
          <p:cNvGrpSpPr/>
          <p:nvPr/>
        </p:nvGrpSpPr>
        <p:grpSpPr>
          <a:xfrm flipV="1">
            <a:off x="-2" y="5045826"/>
            <a:ext cx="12192002" cy="1812174"/>
            <a:chOff x="-2" y="-8312"/>
            <a:chExt cx="12192002" cy="1812174"/>
          </a:xfrm>
        </p:grpSpPr>
        <p:sp>
          <p:nvSpPr>
            <p:cNvPr id="17" name="Rechteck 1">
              <a:extLst>
                <a:ext uri="{FF2B5EF4-FFF2-40B4-BE49-F238E27FC236}">
                  <a16:creationId xmlns:a16="http://schemas.microsoft.com/office/drawing/2014/main" id="{767955F6-3B77-4635-849E-344C8BD8F827}"/>
                </a:ext>
              </a:extLst>
            </p:cNvPr>
            <p:cNvSpPr/>
            <p:nvPr userDrawn="1"/>
          </p:nvSpPr>
          <p:spPr>
            <a:xfrm>
              <a:off x="-2" y="-8312"/>
              <a:ext cx="12192001" cy="1812174"/>
            </a:xfrm>
            <a:custGeom>
              <a:avLst/>
              <a:gdLst>
                <a:gd name="connsiteX0" fmla="*/ 0 w 12192001"/>
                <a:gd name="connsiteY0" fmla="*/ 0 h 1795549"/>
                <a:gd name="connsiteX1" fmla="*/ 12192001 w 12192001"/>
                <a:gd name="connsiteY1" fmla="*/ 0 h 1795549"/>
                <a:gd name="connsiteX2" fmla="*/ 12192001 w 12192001"/>
                <a:gd name="connsiteY2" fmla="*/ 1795549 h 1795549"/>
                <a:gd name="connsiteX3" fmla="*/ 0 w 12192001"/>
                <a:gd name="connsiteY3" fmla="*/ 1795549 h 1795549"/>
                <a:gd name="connsiteX4" fmla="*/ 0 w 12192001"/>
                <a:gd name="connsiteY4" fmla="*/ 0 h 1795549"/>
                <a:gd name="connsiteX0" fmla="*/ 0 w 12192001"/>
                <a:gd name="connsiteY0" fmla="*/ 0 h 1795549"/>
                <a:gd name="connsiteX1" fmla="*/ 12192001 w 12192001"/>
                <a:gd name="connsiteY1" fmla="*/ 0 h 1795549"/>
                <a:gd name="connsiteX2" fmla="*/ 12192001 w 12192001"/>
                <a:gd name="connsiteY2" fmla="*/ 1795549 h 1795549"/>
                <a:gd name="connsiteX3" fmla="*/ 365760 w 12192001"/>
                <a:gd name="connsiteY3" fmla="*/ 1097280 h 1795549"/>
                <a:gd name="connsiteX4" fmla="*/ 0 w 12192001"/>
                <a:gd name="connsiteY4" fmla="*/ 0 h 1795549"/>
                <a:gd name="connsiteX0" fmla="*/ 0 w 12192001"/>
                <a:gd name="connsiteY0" fmla="*/ 0 h 1795549"/>
                <a:gd name="connsiteX1" fmla="*/ 12192001 w 12192001"/>
                <a:gd name="connsiteY1" fmla="*/ 0 h 1795549"/>
                <a:gd name="connsiteX2" fmla="*/ 12192001 w 12192001"/>
                <a:gd name="connsiteY2" fmla="*/ 1795549 h 1795549"/>
                <a:gd name="connsiteX3" fmla="*/ 0 w 12192001"/>
                <a:gd name="connsiteY3" fmla="*/ 1413163 h 1795549"/>
                <a:gd name="connsiteX4" fmla="*/ 0 w 12192001"/>
                <a:gd name="connsiteY4" fmla="*/ 0 h 1795549"/>
                <a:gd name="connsiteX0" fmla="*/ 0 w 12192001"/>
                <a:gd name="connsiteY0" fmla="*/ 0 h 1812174"/>
                <a:gd name="connsiteX1" fmla="*/ 12192001 w 12192001"/>
                <a:gd name="connsiteY1" fmla="*/ 0 h 1812174"/>
                <a:gd name="connsiteX2" fmla="*/ 11310852 w 12192001"/>
                <a:gd name="connsiteY2" fmla="*/ 1812174 h 1812174"/>
                <a:gd name="connsiteX3" fmla="*/ 0 w 12192001"/>
                <a:gd name="connsiteY3" fmla="*/ 1413163 h 1812174"/>
                <a:gd name="connsiteX4" fmla="*/ 0 w 12192001"/>
                <a:gd name="connsiteY4" fmla="*/ 0 h 18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1" h="1812174">
                  <a:moveTo>
                    <a:pt x="0" y="0"/>
                  </a:moveTo>
                  <a:lnTo>
                    <a:pt x="12192001" y="0"/>
                  </a:lnTo>
                  <a:lnTo>
                    <a:pt x="11310852" y="1812174"/>
                  </a:lnTo>
                  <a:lnTo>
                    <a:pt x="0" y="1413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3">
              <a:extLst>
                <a:ext uri="{FF2B5EF4-FFF2-40B4-BE49-F238E27FC236}">
                  <a16:creationId xmlns:a16="http://schemas.microsoft.com/office/drawing/2014/main" id="{D2284997-A9D1-46EF-A4C7-9DE97AAEA8AC}"/>
                </a:ext>
              </a:extLst>
            </p:cNvPr>
            <p:cNvSpPr/>
            <p:nvPr userDrawn="1"/>
          </p:nvSpPr>
          <p:spPr>
            <a:xfrm>
              <a:off x="11531486" y="0"/>
              <a:ext cx="660514" cy="1353241"/>
            </a:xfrm>
            <a:custGeom>
              <a:avLst/>
              <a:gdLst>
                <a:gd name="connsiteX0" fmla="*/ 0 w 653935"/>
                <a:gd name="connsiteY0" fmla="*/ 0 h 1346662"/>
                <a:gd name="connsiteX1" fmla="*/ 653935 w 653935"/>
                <a:gd name="connsiteY1" fmla="*/ 0 h 1346662"/>
                <a:gd name="connsiteX2" fmla="*/ 653935 w 653935"/>
                <a:gd name="connsiteY2" fmla="*/ 1346662 h 1346662"/>
                <a:gd name="connsiteX3" fmla="*/ 0 w 653935"/>
                <a:gd name="connsiteY3" fmla="*/ 1346662 h 1346662"/>
                <a:gd name="connsiteX4" fmla="*/ 0 w 653935"/>
                <a:gd name="connsiteY4" fmla="*/ 0 h 1346662"/>
                <a:gd name="connsiteX0" fmla="*/ 0 w 653935"/>
                <a:gd name="connsiteY0" fmla="*/ 0 h 1346662"/>
                <a:gd name="connsiteX1" fmla="*/ 653935 w 653935"/>
                <a:gd name="connsiteY1" fmla="*/ 0 h 1346662"/>
                <a:gd name="connsiteX2" fmla="*/ 645622 w 653935"/>
                <a:gd name="connsiteY2" fmla="*/ 623455 h 1346662"/>
                <a:gd name="connsiteX3" fmla="*/ 0 w 653935"/>
                <a:gd name="connsiteY3" fmla="*/ 1346662 h 1346662"/>
                <a:gd name="connsiteX4" fmla="*/ 0 w 653935"/>
                <a:gd name="connsiteY4" fmla="*/ 0 h 1346662"/>
                <a:gd name="connsiteX0" fmla="*/ 0 w 653935"/>
                <a:gd name="connsiteY0" fmla="*/ 0 h 1346662"/>
                <a:gd name="connsiteX1" fmla="*/ 653935 w 653935"/>
                <a:gd name="connsiteY1" fmla="*/ 0 h 1346662"/>
                <a:gd name="connsiteX2" fmla="*/ 653935 w 653935"/>
                <a:gd name="connsiteY2" fmla="*/ 972589 h 1346662"/>
                <a:gd name="connsiteX3" fmla="*/ 0 w 653935"/>
                <a:gd name="connsiteY3" fmla="*/ 1346662 h 1346662"/>
                <a:gd name="connsiteX4" fmla="*/ 0 w 653935"/>
                <a:gd name="connsiteY4" fmla="*/ 0 h 1346662"/>
                <a:gd name="connsiteX0" fmla="*/ 648393 w 653935"/>
                <a:gd name="connsiteY0" fmla="*/ 0 h 1346662"/>
                <a:gd name="connsiteX1" fmla="*/ 653935 w 653935"/>
                <a:gd name="connsiteY1" fmla="*/ 0 h 1346662"/>
                <a:gd name="connsiteX2" fmla="*/ 653935 w 653935"/>
                <a:gd name="connsiteY2" fmla="*/ 972589 h 1346662"/>
                <a:gd name="connsiteX3" fmla="*/ 0 w 653935"/>
                <a:gd name="connsiteY3" fmla="*/ 1346662 h 1346662"/>
                <a:gd name="connsiteX4" fmla="*/ 648393 w 653935"/>
                <a:gd name="connsiteY4" fmla="*/ 0 h 1346662"/>
                <a:gd name="connsiteX0" fmla="*/ 651683 w 657225"/>
                <a:gd name="connsiteY0" fmla="*/ 0 h 1349951"/>
                <a:gd name="connsiteX1" fmla="*/ 657225 w 657225"/>
                <a:gd name="connsiteY1" fmla="*/ 0 h 1349951"/>
                <a:gd name="connsiteX2" fmla="*/ 657225 w 657225"/>
                <a:gd name="connsiteY2" fmla="*/ 972589 h 1349951"/>
                <a:gd name="connsiteX3" fmla="*/ 0 w 657225"/>
                <a:gd name="connsiteY3" fmla="*/ 1349951 h 1349951"/>
                <a:gd name="connsiteX4" fmla="*/ 651683 w 657225"/>
                <a:gd name="connsiteY4" fmla="*/ 0 h 1349951"/>
                <a:gd name="connsiteX0" fmla="*/ 654972 w 660514"/>
                <a:gd name="connsiteY0" fmla="*/ 0 h 1353241"/>
                <a:gd name="connsiteX1" fmla="*/ 660514 w 660514"/>
                <a:gd name="connsiteY1" fmla="*/ 0 h 1353241"/>
                <a:gd name="connsiteX2" fmla="*/ 660514 w 660514"/>
                <a:gd name="connsiteY2" fmla="*/ 972589 h 1353241"/>
                <a:gd name="connsiteX3" fmla="*/ 0 w 660514"/>
                <a:gd name="connsiteY3" fmla="*/ 1353241 h 1353241"/>
                <a:gd name="connsiteX4" fmla="*/ 654972 w 660514"/>
                <a:gd name="connsiteY4" fmla="*/ 0 h 135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514" h="1353241">
                  <a:moveTo>
                    <a:pt x="654972" y="0"/>
                  </a:moveTo>
                  <a:lnTo>
                    <a:pt x="660514" y="0"/>
                  </a:lnTo>
                  <a:lnTo>
                    <a:pt x="660514" y="972589"/>
                  </a:lnTo>
                  <a:lnTo>
                    <a:pt x="0" y="1353241"/>
                  </a:lnTo>
                  <a:lnTo>
                    <a:pt x="65497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Untertitel 2">
            <a:extLst>
              <a:ext uri="{FF2B5EF4-FFF2-40B4-BE49-F238E27FC236}">
                <a16:creationId xmlns:a16="http://schemas.microsoft.com/office/drawing/2014/main" id="{920DC578-88F4-4B41-BC60-41440B1C55F6}"/>
              </a:ext>
            </a:extLst>
          </p:cNvPr>
          <p:cNvSpPr txBox="1">
            <a:spLocks/>
          </p:cNvSpPr>
          <p:nvPr/>
        </p:nvSpPr>
        <p:spPr>
          <a:xfrm>
            <a:off x="608400" y="6200340"/>
            <a:ext cx="10058193" cy="4599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0" name="Titel 17">
            <a:extLst>
              <a:ext uri="{FF2B5EF4-FFF2-40B4-BE49-F238E27FC236}">
                <a16:creationId xmlns:a16="http://schemas.microsoft.com/office/drawing/2014/main" id="{30B5A46F-4407-4650-887C-E0AD7C1752C4}"/>
              </a:ext>
            </a:extLst>
          </p:cNvPr>
          <p:cNvSpPr txBox="1">
            <a:spLocks/>
          </p:cNvSpPr>
          <p:nvPr/>
        </p:nvSpPr>
        <p:spPr>
          <a:xfrm>
            <a:off x="608400" y="5618574"/>
            <a:ext cx="10745400" cy="540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Optimum </a:t>
            </a:r>
            <a:r>
              <a:rPr lang="de-DE" dirty="0" err="1"/>
              <a:t>Positioning</a:t>
            </a:r>
            <a:endParaRPr lang="de-DE" dirty="0"/>
          </a:p>
        </p:txBody>
      </p:sp>
      <p:sp>
        <p:nvSpPr>
          <p:cNvPr id="21" name="Flussdiagramm: Prozess 20">
            <a:extLst>
              <a:ext uri="{FF2B5EF4-FFF2-40B4-BE49-F238E27FC236}">
                <a16:creationId xmlns:a16="http://schemas.microsoft.com/office/drawing/2014/main" id="{A7B19C40-4A6B-4715-8937-0180016BA724}"/>
              </a:ext>
            </a:extLst>
          </p:cNvPr>
          <p:cNvSpPr/>
          <p:nvPr/>
        </p:nvSpPr>
        <p:spPr>
          <a:xfrm>
            <a:off x="447967" y="2005449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PREVENTIVE</a:t>
            </a:r>
          </a:p>
        </p:txBody>
      </p:sp>
      <p:sp>
        <p:nvSpPr>
          <p:cNvPr id="22" name="Flussdiagramm: Prozess 21">
            <a:extLst>
              <a:ext uri="{FF2B5EF4-FFF2-40B4-BE49-F238E27FC236}">
                <a16:creationId xmlns:a16="http://schemas.microsoft.com/office/drawing/2014/main" id="{CF665B8F-4342-47BF-A0C6-8894C2AE4DF0}"/>
              </a:ext>
            </a:extLst>
          </p:cNvPr>
          <p:cNvSpPr/>
          <p:nvPr/>
        </p:nvSpPr>
        <p:spPr>
          <a:xfrm>
            <a:off x="9145154" y="2005449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REACTIVE</a:t>
            </a:r>
          </a:p>
        </p:txBody>
      </p:sp>
      <p:sp>
        <p:nvSpPr>
          <p:cNvPr id="23" name="Flussdiagramm: Prozess 22">
            <a:extLst>
              <a:ext uri="{FF2B5EF4-FFF2-40B4-BE49-F238E27FC236}">
                <a16:creationId xmlns:a16="http://schemas.microsoft.com/office/drawing/2014/main" id="{76DAFC82-D4A2-41A3-A63F-57440A32680B}"/>
              </a:ext>
            </a:extLst>
          </p:cNvPr>
          <p:cNvSpPr/>
          <p:nvPr/>
        </p:nvSpPr>
        <p:spPr>
          <a:xfrm>
            <a:off x="3943927" y="158175"/>
            <a:ext cx="4322617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CONDITION MONITORING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102F388-D6F1-49A7-B589-EDBC741BB92C}"/>
              </a:ext>
            </a:extLst>
          </p:cNvPr>
          <p:cNvCxnSpPr>
            <a:cxnSpLocks/>
          </p:cNvCxnSpPr>
          <p:nvPr/>
        </p:nvCxnSpPr>
        <p:spPr>
          <a:xfrm>
            <a:off x="2863880" y="4603178"/>
            <a:ext cx="6165281" cy="0"/>
          </a:xfrm>
          <a:prstGeom prst="straightConnector1">
            <a:avLst/>
          </a:prstGeom>
          <a:ln w="190500">
            <a:solidFill>
              <a:schemeClr val="bg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2390DAB-476C-4276-91D3-6861DE8A09CB}"/>
              </a:ext>
            </a:extLst>
          </p:cNvPr>
          <p:cNvCxnSpPr>
            <a:cxnSpLocks/>
          </p:cNvCxnSpPr>
          <p:nvPr/>
        </p:nvCxnSpPr>
        <p:spPr>
          <a:xfrm flipV="1">
            <a:off x="2957942" y="955969"/>
            <a:ext cx="0" cy="3647209"/>
          </a:xfrm>
          <a:prstGeom prst="straightConnector1">
            <a:avLst/>
          </a:prstGeom>
          <a:ln w="190500">
            <a:solidFill>
              <a:schemeClr val="bg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ussdiagramm: Prozess 25">
            <a:extLst>
              <a:ext uri="{FF2B5EF4-FFF2-40B4-BE49-F238E27FC236}">
                <a16:creationId xmlns:a16="http://schemas.microsoft.com/office/drawing/2014/main" id="{D756F189-F7B2-47F2-A2A5-2A0DF33DB7E5}"/>
              </a:ext>
            </a:extLst>
          </p:cNvPr>
          <p:cNvSpPr/>
          <p:nvPr/>
        </p:nvSpPr>
        <p:spPr>
          <a:xfrm>
            <a:off x="1995637" y="476491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Cost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lussdiagramm: Prozess 26">
            <a:extLst>
              <a:ext uri="{FF2B5EF4-FFF2-40B4-BE49-F238E27FC236}">
                <a16:creationId xmlns:a16="http://schemas.microsoft.com/office/drawing/2014/main" id="{7760172A-9A07-4E9A-9BC9-48ACA63A39B2}"/>
              </a:ext>
            </a:extLst>
          </p:cNvPr>
          <p:cNvSpPr/>
          <p:nvPr/>
        </p:nvSpPr>
        <p:spPr>
          <a:xfrm>
            <a:off x="2903100" y="2941213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Over-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Maintained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lussdiagramm: Prozess 27">
            <a:extLst>
              <a:ext uri="{FF2B5EF4-FFF2-40B4-BE49-F238E27FC236}">
                <a16:creationId xmlns:a16="http://schemas.microsoft.com/office/drawing/2014/main" id="{0A497E52-AA3F-4A8B-9551-820675CFB78D}"/>
              </a:ext>
            </a:extLst>
          </p:cNvPr>
          <p:cNvSpPr/>
          <p:nvPr/>
        </p:nvSpPr>
        <p:spPr>
          <a:xfrm>
            <a:off x="7297310" y="2941213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Poorly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Maintained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lussdiagramm: Prozess 28">
            <a:extLst>
              <a:ext uri="{FF2B5EF4-FFF2-40B4-BE49-F238E27FC236}">
                <a16:creationId xmlns:a16="http://schemas.microsoft.com/office/drawing/2014/main" id="{70BDBB27-5BC4-4D03-BAD2-A6716F892691}"/>
              </a:ext>
            </a:extLst>
          </p:cNvPr>
          <p:cNvSpPr/>
          <p:nvPr/>
        </p:nvSpPr>
        <p:spPr>
          <a:xfrm>
            <a:off x="5100202" y="3820540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2">
                    <a:lumMod val="25000"/>
                  </a:schemeClr>
                </a:solidFill>
              </a:rPr>
              <a:t>Optimum Position</a:t>
            </a:r>
          </a:p>
        </p:txBody>
      </p:sp>
      <p:sp>
        <p:nvSpPr>
          <p:cNvPr id="30" name="Flussdiagramm: Prozess 29">
            <a:extLst>
              <a:ext uri="{FF2B5EF4-FFF2-40B4-BE49-F238E27FC236}">
                <a16:creationId xmlns:a16="http://schemas.microsoft.com/office/drawing/2014/main" id="{CBB9934B-7F76-4782-A47D-60E99E1BF244}"/>
              </a:ext>
            </a:extLst>
          </p:cNvPr>
          <p:cNvSpPr/>
          <p:nvPr/>
        </p:nvSpPr>
        <p:spPr>
          <a:xfrm>
            <a:off x="8297726" y="4298378"/>
            <a:ext cx="19685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Risk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A3FC7D8-AA3F-40E0-8B54-082C8BC77102}"/>
              </a:ext>
            </a:extLst>
          </p:cNvPr>
          <p:cNvGrpSpPr/>
          <p:nvPr/>
        </p:nvGrpSpPr>
        <p:grpSpPr>
          <a:xfrm>
            <a:off x="3593793" y="1443921"/>
            <a:ext cx="1463120" cy="730214"/>
            <a:chOff x="4085" y="379875"/>
            <a:chExt cx="2218533" cy="1331118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437937EF-FBE0-49F4-98B0-D32554416DE0}"/>
                </a:ext>
              </a:extLst>
            </p:cNvPr>
            <p:cNvSpPr/>
            <p:nvPr/>
          </p:nvSpPr>
          <p:spPr>
            <a:xfrm>
              <a:off x="4087" y="379875"/>
              <a:ext cx="2218531" cy="1331118"/>
            </a:xfrm>
            <a:prstGeom prst="roundRect">
              <a:avLst>
                <a:gd name="adj" fmla="val 10000"/>
              </a:avLst>
            </a:prstGeom>
            <a:solidFill>
              <a:srgbClr val="EA5B0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hteck: abgerundete Ecken 4">
              <a:extLst>
                <a:ext uri="{FF2B5EF4-FFF2-40B4-BE49-F238E27FC236}">
                  <a16:creationId xmlns:a16="http://schemas.microsoft.com/office/drawing/2014/main" id="{9C683C52-0D96-4711-BD67-799AB2B062E5}"/>
                </a:ext>
              </a:extLst>
            </p:cNvPr>
            <p:cNvSpPr txBox="1"/>
            <p:nvPr/>
          </p:nvSpPr>
          <p:spPr>
            <a:xfrm>
              <a:off x="4085" y="418862"/>
              <a:ext cx="2218531" cy="12531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/>
                <a:t>Risk </a:t>
              </a:r>
              <a:br>
                <a:rPr lang="de-DE" sz="1600" dirty="0"/>
              </a:br>
              <a:r>
                <a:rPr lang="de-DE" sz="1600" dirty="0"/>
                <a:t>Averse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4DBFDA6-EEBC-4B86-93EF-162C5249FC49}"/>
              </a:ext>
            </a:extLst>
          </p:cNvPr>
          <p:cNvGrpSpPr/>
          <p:nvPr/>
        </p:nvGrpSpPr>
        <p:grpSpPr>
          <a:xfrm>
            <a:off x="7136824" y="1443921"/>
            <a:ext cx="1463119" cy="730214"/>
            <a:chOff x="4087" y="379875"/>
            <a:chExt cx="2218531" cy="1331118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2BA248EB-1097-4D64-9A23-5B25B5AFEB93}"/>
                </a:ext>
              </a:extLst>
            </p:cNvPr>
            <p:cNvSpPr/>
            <p:nvPr/>
          </p:nvSpPr>
          <p:spPr>
            <a:xfrm>
              <a:off x="4087" y="379875"/>
              <a:ext cx="2218531" cy="1331118"/>
            </a:xfrm>
            <a:prstGeom prst="roundRect">
              <a:avLst>
                <a:gd name="adj" fmla="val 10000"/>
              </a:avLst>
            </a:prstGeom>
            <a:solidFill>
              <a:srgbClr val="BD1D1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hteck: abgerundete Ecken 4">
              <a:extLst>
                <a:ext uri="{FF2B5EF4-FFF2-40B4-BE49-F238E27FC236}">
                  <a16:creationId xmlns:a16="http://schemas.microsoft.com/office/drawing/2014/main" id="{2DF1A96C-318A-4DFD-95AE-517A25BFF7B2}"/>
                </a:ext>
              </a:extLst>
            </p:cNvPr>
            <p:cNvSpPr txBox="1"/>
            <p:nvPr/>
          </p:nvSpPr>
          <p:spPr>
            <a:xfrm>
              <a:off x="25647" y="418862"/>
              <a:ext cx="2157984" cy="12531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/>
                <a:t>Risk </a:t>
              </a:r>
              <a:br>
                <a:rPr lang="de-DE" sz="1600" dirty="0"/>
              </a:br>
              <a:r>
                <a:rPr lang="de-DE" sz="1600" dirty="0" err="1"/>
                <a:t>Taking</a:t>
              </a:r>
              <a:endParaRPr lang="de-DE" sz="1600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88D85E2-36D2-4C84-BA0C-8F95011C8FB4}"/>
              </a:ext>
            </a:extLst>
          </p:cNvPr>
          <p:cNvGrpSpPr/>
          <p:nvPr/>
        </p:nvGrpSpPr>
        <p:grpSpPr>
          <a:xfrm>
            <a:off x="5386091" y="2878867"/>
            <a:ext cx="1463119" cy="730214"/>
            <a:chOff x="4087" y="379875"/>
            <a:chExt cx="2218531" cy="1331118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A1E54F86-07C4-4C98-8B1F-1FA99DE69504}"/>
                </a:ext>
              </a:extLst>
            </p:cNvPr>
            <p:cNvSpPr/>
            <p:nvPr/>
          </p:nvSpPr>
          <p:spPr>
            <a:xfrm>
              <a:off x="4087" y="379875"/>
              <a:ext cx="2218531" cy="1331118"/>
            </a:xfrm>
            <a:prstGeom prst="roundRect">
              <a:avLst>
                <a:gd name="adj" fmla="val 10000"/>
              </a:avLst>
            </a:prstGeom>
            <a:solidFill>
              <a:srgbClr val="159A3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hteck: abgerundete Ecken 4">
              <a:extLst>
                <a:ext uri="{FF2B5EF4-FFF2-40B4-BE49-F238E27FC236}">
                  <a16:creationId xmlns:a16="http://schemas.microsoft.com/office/drawing/2014/main" id="{ADBD17E8-5A25-4D09-8EB1-0A9911334BB8}"/>
                </a:ext>
              </a:extLst>
            </p:cNvPr>
            <p:cNvSpPr txBox="1"/>
            <p:nvPr/>
          </p:nvSpPr>
          <p:spPr>
            <a:xfrm>
              <a:off x="4089" y="418862"/>
              <a:ext cx="2179542" cy="12531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 err="1"/>
                <a:t>Managed</a:t>
              </a:r>
              <a:r>
                <a:rPr lang="de-DE" sz="1600" dirty="0"/>
                <a:t> Risk</a:t>
              </a:r>
            </a:p>
          </p:txBody>
        </p:sp>
      </p:grpSp>
      <p:sp>
        <p:nvSpPr>
          <p:cNvPr id="40" name="Bogen 39">
            <a:extLst>
              <a:ext uri="{FF2B5EF4-FFF2-40B4-BE49-F238E27FC236}">
                <a16:creationId xmlns:a16="http://schemas.microsoft.com/office/drawing/2014/main" id="{5FBCF9AD-6940-4051-8111-ED9A528ABF5E}"/>
              </a:ext>
            </a:extLst>
          </p:cNvPr>
          <p:cNvSpPr/>
          <p:nvPr/>
        </p:nvSpPr>
        <p:spPr>
          <a:xfrm flipH="1" flipV="1">
            <a:off x="4304569" y="1081079"/>
            <a:ext cx="2147589" cy="2191989"/>
          </a:xfrm>
          <a:prstGeom prst="arc">
            <a:avLst/>
          </a:prstGeom>
          <a:ln w="190500">
            <a:solidFill>
              <a:schemeClr val="bg2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Bogen 40">
            <a:extLst>
              <a:ext uri="{FF2B5EF4-FFF2-40B4-BE49-F238E27FC236}">
                <a16:creationId xmlns:a16="http://schemas.microsoft.com/office/drawing/2014/main" id="{55513C6F-7196-45BE-9E37-A3C1B6BFAD27}"/>
              </a:ext>
            </a:extLst>
          </p:cNvPr>
          <p:cNvSpPr/>
          <p:nvPr/>
        </p:nvSpPr>
        <p:spPr>
          <a:xfrm flipV="1">
            <a:off x="5778937" y="1081079"/>
            <a:ext cx="2147589" cy="2191989"/>
          </a:xfrm>
          <a:prstGeom prst="arc">
            <a:avLst/>
          </a:prstGeom>
          <a:ln w="190500">
            <a:solidFill>
              <a:schemeClr val="bg2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2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DC8C-CC4A-49B6-BCDB-94A4DB01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Cost</a:t>
            </a:r>
            <a:r>
              <a:rPr lang="de-DE" dirty="0"/>
              <a:t> Benefit Analysis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16EA8-96B1-40EF-8BC3-2656102C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de-DE" dirty="0"/>
              <a:t>Analyse all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of:</a:t>
            </a:r>
          </a:p>
          <a:p>
            <a:pPr lvl="1"/>
            <a:r>
              <a:rPr lang="de-DE" sz="1400" dirty="0" err="1"/>
              <a:t>undetected</a:t>
            </a:r>
            <a:r>
              <a:rPr lang="de-DE" sz="1400" dirty="0"/>
              <a:t> </a:t>
            </a:r>
            <a:r>
              <a:rPr lang="de-DE" sz="1400" dirty="0" err="1"/>
              <a:t>failure</a:t>
            </a:r>
            <a:endParaRPr lang="de-DE" sz="1400" dirty="0"/>
          </a:p>
          <a:p>
            <a:pPr lvl="1"/>
            <a:r>
              <a:rPr lang="de-DE" sz="1400" dirty="0" err="1"/>
              <a:t>routine</a:t>
            </a:r>
            <a:r>
              <a:rPr lang="de-DE" sz="1400" dirty="0"/>
              <a:t> </a:t>
            </a:r>
            <a:r>
              <a:rPr lang="de-DE" sz="1400" dirty="0" err="1"/>
              <a:t>replacement</a:t>
            </a:r>
            <a:endParaRPr lang="de-DE" sz="1400" dirty="0"/>
          </a:p>
          <a:p>
            <a:pPr lvl="1"/>
            <a:r>
              <a:rPr lang="de-DE" sz="1400" dirty="0" err="1"/>
              <a:t>planned</a:t>
            </a:r>
            <a:r>
              <a:rPr lang="de-DE" sz="1400" dirty="0"/>
              <a:t> </a:t>
            </a:r>
            <a:r>
              <a:rPr lang="de-DE" sz="1400" dirty="0" err="1"/>
              <a:t>replacement</a:t>
            </a:r>
            <a:r>
              <a:rPr lang="de-DE" sz="1400" dirty="0"/>
              <a:t> due </a:t>
            </a:r>
            <a:r>
              <a:rPr lang="de-DE" sz="1400" dirty="0" err="1"/>
              <a:t>to</a:t>
            </a:r>
            <a:r>
              <a:rPr lang="de-DE" sz="1400" dirty="0"/>
              <a:t> CM </a:t>
            </a:r>
          </a:p>
          <a:p>
            <a:r>
              <a:rPr lang="de-DE" dirty="0" err="1"/>
              <a:t>Considering</a:t>
            </a:r>
            <a:endParaRPr lang="de-DE" dirty="0"/>
          </a:p>
          <a:p>
            <a:pPr lvl="1"/>
            <a:r>
              <a:rPr lang="de-DE" sz="1400" dirty="0" err="1"/>
              <a:t>Probability</a:t>
            </a:r>
            <a:r>
              <a:rPr lang="de-DE" sz="1400" dirty="0"/>
              <a:t> of </a:t>
            </a:r>
            <a:r>
              <a:rPr lang="de-DE" sz="1400" dirty="0" err="1"/>
              <a:t>failure</a:t>
            </a:r>
            <a:endParaRPr lang="de-DE" sz="1400" dirty="0"/>
          </a:p>
          <a:p>
            <a:pPr lvl="1"/>
            <a:r>
              <a:rPr lang="de-DE" sz="1400" dirty="0" err="1"/>
              <a:t>Probability</a:t>
            </a:r>
            <a:r>
              <a:rPr lang="de-DE" sz="1400" dirty="0"/>
              <a:t> of </a:t>
            </a:r>
            <a:r>
              <a:rPr lang="de-DE" sz="1400" dirty="0" err="1"/>
              <a:t>detection</a:t>
            </a:r>
            <a:endParaRPr lang="de-DE" sz="1400" dirty="0"/>
          </a:p>
          <a:p>
            <a:pPr lvl="1"/>
            <a:r>
              <a:rPr lang="de-DE" sz="1400" dirty="0" err="1"/>
              <a:t>Probability</a:t>
            </a:r>
            <a:r>
              <a:rPr lang="de-DE" sz="1400" dirty="0"/>
              <a:t> of </a:t>
            </a:r>
            <a:r>
              <a:rPr lang="de-DE" sz="1400" dirty="0" err="1"/>
              <a:t>maintenance</a:t>
            </a:r>
            <a:r>
              <a:rPr lang="de-DE" sz="1400" dirty="0"/>
              <a:t> </a:t>
            </a:r>
            <a:r>
              <a:rPr lang="de-DE" sz="1400" dirty="0" err="1"/>
              <a:t>induced</a:t>
            </a:r>
            <a:r>
              <a:rPr lang="de-DE" sz="1400" dirty="0"/>
              <a:t> </a:t>
            </a:r>
            <a:r>
              <a:rPr lang="de-DE" sz="1400" dirty="0" err="1"/>
              <a:t>failure</a:t>
            </a:r>
            <a:endParaRPr lang="de-DE" sz="1400" dirty="0"/>
          </a:p>
          <a:p>
            <a:r>
              <a:rPr lang="de-DE" dirty="0"/>
              <a:t>Aggregate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farm</a:t>
            </a:r>
            <a:r>
              <a:rPr lang="de-DE" dirty="0"/>
              <a:t> </a:t>
            </a:r>
          </a:p>
          <a:p>
            <a:r>
              <a:rPr lang="de-DE" dirty="0" err="1"/>
              <a:t>Subtract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opex</a:t>
            </a:r>
            <a:r>
              <a:rPr lang="de-DE" dirty="0"/>
              <a:t> + </a:t>
            </a:r>
            <a:r>
              <a:rPr lang="de-DE" dirty="0" err="1"/>
              <a:t>capex</a:t>
            </a:r>
            <a:r>
              <a:rPr lang="de-DE" dirty="0"/>
              <a:t>)</a:t>
            </a:r>
          </a:p>
          <a:p>
            <a:r>
              <a:rPr lang="de-DE" dirty="0" err="1"/>
              <a:t>Savings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assumptions</a:t>
            </a:r>
            <a:endParaRPr lang="de-DE" dirty="0"/>
          </a:p>
          <a:p>
            <a:r>
              <a:rPr lang="de-DE" dirty="0"/>
              <a:t>Most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reluctant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r>
              <a:rPr lang="de-DE" dirty="0"/>
              <a:t>Academic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suggest</a:t>
            </a:r>
            <a:r>
              <a:rPr lang="de-DE" dirty="0"/>
              <a:t> </a:t>
            </a:r>
            <a:r>
              <a:rPr lang="de-DE" dirty="0" err="1"/>
              <a:t>payback</a:t>
            </a:r>
            <a:r>
              <a:rPr lang="de-DE" dirty="0"/>
              <a:t> in </a:t>
            </a:r>
            <a:r>
              <a:rPr lang="de-DE" dirty="0" err="1"/>
              <a:t>between</a:t>
            </a:r>
            <a:r>
              <a:rPr lang="de-DE" dirty="0"/>
              <a:t> 1 and 3 </a:t>
            </a:r>
            <a:r>
              <a:rPr lang="de-DE" dirty="0" err="1"/>
              <a:t>years</a:t>
            </a:r>
            <a:endParaRPr lang="de-DE" dirty="0"/>
          </a:p>
          <a:p>
            <a:r>
              <a:rPr lang="de-DE" dirty="0"/>
              <a:t>Case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wind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range</a:t>
            </a:r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30079A-F9EF-4DBE-9BD8-F3DF098E2B5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EB9CF-8033-437B-AF74-938F436C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325" y="4051779"/>
            <a:ext cx="522472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91EFC3-229F-492F-A504-B720E2D85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989138"/>
            <a:ext cx="6916943" cy="43284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/>
              <a:t>Individual </a:t>
            </a:r>
            <a:r>
              <a:rPr lang="de-DE" dirty="0" err="1"/>
              <a:t>savings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spectacular</a:t>
            </a:r>
            <a:r>
              <a:rPr lang="de-DE" dirty="0"/>
              <a:t>, but </a:t>
            </a:r>
            <a:r>
              <a:rPr lang="de-DE" dirty="0" err="1"/>
              <a:t>don‘t</a:t>
            </a:r>
            <a:r>
              <a:rPr lang="de-DE" dirty="0"/>
              <a:t> just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it.</a:t>
            </a:r>
          </a:p>
          <a:p>
            <a:pPr>
              <a:lnSpc>
                <a:spcPct val="110000"/>
              </a:lnSpc>
            </a:pPr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manufacturers</a:t>
            </a:r>
            <a:r>
              <a:rPr lang="de-DE" dirty="0"/>
              <a:t> </a:t>
            </a:r>
            <a:r>
              <a:rPr lang="de-DE" dirty="0" err="1"/>
              <a:t>overstate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benefits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Operators and </a:t>
            </a:r>
            <a:r>
              <a:rPr lang="de-DE" dirty="0" err="1"/>
              <a:t>manufacturers</a:t>
            </a:r>
            <a:r>
              <a:rPr lang="de-DE" dirty="0"/>
              <a:t> </a:t>
            </a:r>
            <a:r>
              <a:rPr lang="de-DE" dirty="0" err="1"/>
              <a:t>don‘t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savings</a:t>
            </a:r>
            <a:r>
              <a:rPr lang="de-DE" dirty="0"/>
              <a:t> -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considerations</a:t>
            </a:r>
            <a:r>
              <a:rPr lang="de-DE" dirty="0"/>
              <a:t> (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downtime</a:t>
            </a:r>
            <a:r>
              <a:rPr lang="de-DE" dirty="0"/>
              <a:t> and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spares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)</a:t>
            </a:r>
          </a:p>
          <a:p>
            <a:pPr>
              <a:lnSpc>
                <a:spcPct val="110000"/>
              </a:lnSpc>
            </a:pP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, but</a:t>
            </a:r>
          </a:p>
          <a:p>
            <a:pPr lvl="1">
              <a:lnSpc>
                <a:spcPct val="110000"/>
              </a:lnSpc>
            </a:pPr>
            <a:r>
              <a:rPr lang="de-DE" sz="1400" dirty="0" err="1"/>
              <a:t>Several</a:t>
            </a:r>
            <a:r>
              <a:rPr lang="de-DE" sz="1400" dirty="0"/>
              <a:t> OEMs </a:t>
            </a:r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adopted</a:t>
            </a:r>
            <a:r>
              <a:rPr lang="de-DE" sz="1400" dirty="0"/>
              <a:t> CMS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endParaRPr lang="de-DE" sz="1400" dirty="0"/>
          </a:p>
          <a:p>
            <a:pPr lvl="1">
              <a:lnSpc>
                <a:spcPct val="110000"/>
              </a:lnSpc>
            </a:pPr>
            <a:r>
              <a:rPr lang="de-DE" sz="1400" dirty="0" err="1"/>
              <a:t>Several</a:t>
            </a:r>
            <a:r>
              <a:rPr lang="de-DE" sz="1400" dirty="0"/>
              <a:t> </a:t>
            </a:r>
            <a:r>
              <a:rPr lang="de-DE" sz="1400" dirty="0" err="1"/>
              <a:t>service</a:t>
            </a:r>
            <a:r>
              <a:rPr lang="de-DE" sz="1400" dirty="0"/>
              <a:t> </a:t>
            </a:r>
            <a:r>
              <a:rPr lang="de-DE" sz="1400" dirty="0" err="1"/>
              <a:t>organisations</a:t>
            </a:r>
            <a:r>
              <a:rPr lang="de-DE" sz="1400" dirty="0"/>
              <a:t> fit CMS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endParaRPr lang="de-DE" sz="1400" dirty="0"/>
          </a:p>
          <a:p>
            <a:pPr lvl="1">
              <a:lnSpc>
                <a:spcPct val="110000"/>
              </a:lnSpc>
            </a:pPr>
            <a:r>
              <a:rPr lang="de-DE" sz="1400" dirty="0" err="1"/>
              <a:t>Several</a:t>
            </a:r>
            <a:r>
              <a:rPr lang="de-DE" sz="1400" dirty="0"/>
              <a:t> </a:t>
            </a:r>
            <a:r>
              <a:rPr lang="de-DE" sz="1400" dirty="0" err="1"/>
              <a:t>operators</a:t>
            </a:r>
            <a:r>
              <a:rPr lang="de-DE" sz="1400" dirty="0"/>
              <a:t> </a:t>
            </a:r>
            <a:r>
              <a:rPr lang="de-DE" sz="1400" dirty="0" err="1"/>
              <a:t>now</a:t>
            </a:r>
            <a:r>
              <a:rPr lang="de-DE" sz="1400" dirty="0"/>
              <a:t> </a:t>
            </a:r>
            <a:r>
              <a:rPr lang="de-DE" sz="1400" dirty="0" err="1"/>
              <a:t>insist</a:t>
            </a:r>
            <a:r>
              <a:rPr lang="de-DE" sz="1400" dirty="0"/>
              <a:t> on CMS </a:t>
            </a:r>
            <a:r>
              <a:rPr lang="de-DE" sz="1400" dirty="0" err="1"/>
              <a:t>being</a:t>
            </a:r>
            <a:r>
              <a:rPr lang="de-DE" sz="1400" dirty="0"/>
              <a:t> </a:t>
            </a:r>
            <a:r>
              <a:rPr lang="de-DE" sz="1400" dirty="0" err="1"/>
              <a:t>fitted</a:t>
            </a:r>
            <a:endParaRPr lang="de-DE" sz="1400" dirty="0"/>
          </a:p>
          <a:p>
            <a:pPr lvl="1">
              <a:lnSpc>
                <a:spcPct val="110000"/>
              </a:lnSpc>
            </a:pPr>
            <a:r>
              <a:rPr lang="de-DE" sz="1400" dirty="0"/>
              <a:t>Do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think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worth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?</a:t>
            </a:r>
          </a:p>
          <a:p>
            <a:pPr lvl="1">
              <a:lnSpc>
                <a:spcPct val="110000"/>
              </a:lnSpc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8074D1-96C0-47A4-AF16-3B0D9811FD7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Practise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E5B9C-BF6B-47A8-BD4D-B81E5410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Cost</a:t>
            </a:r>
            <a:r>
              <a:rPr lang="de-DE" dirty="0"/>
              <a:t> Benefit Analysis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4AB615-0344-447D-9E7B-956C478C3A2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540831" y="4053885"/>
            <a:ext cx="3790950" cy="172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EDF9D-FE2C-4613-8C01-3B083344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871" y="1996234"/>
            <a:ext cx="3209925" cy="1533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4FEEE-00FD-4CB0-8703-84DA00ED4374}"/>
              </a:ext>
            </a:extLst>
          </p:cNvPr>
          <p:cNvSpPr txBox="1"/>
          <p:nvPr/>
        </p:nvSpPr>
        <p:spPr>
          <a:xfrm>
            <a:off x="8708453" y="3536423"/>
            <a:ext cx="2535810" cy="31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 Website Case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3196E-9B5E-47F5-BE45-82CFE6CB5096}"/>
              </a:ext>
            </a:extLst>
          </p:cNvPr>
          <p:cNvSpPr txBox="1"/>
          <p:nvPr/>
        </p:nvSpPr>
        <p:spPr>
          <a:xfrm>
            <a:off x="8401051" y="5813211"/>
            <a:ext cx="379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Uniper </a:t>
            </a:r>
            <a:r>
              <a:rPr lang="de-DE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VGB Wind Turbine Conference, Hamburg 2016 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Ingenabel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Futter)</a:t>
            </a:r>
          </a:p>
        </p:txBody>
      </p:sp>
    </p:spTree>
    <p:extLst>
      <p:ext uri="{BB962C8B-B14F-4D97-AF65-F5344CB8AC3E}">
        <p14:creationId xmlns:p14="http://schemas.microsoft.com/office/powerpoint/2010/main" val="1437921047"/>
      </p:ext>
    </p:extLst>
  </p:cSld>
  <p:clrMapOvr>
    <a:masterClrMapping/>
  </p:clrMapOvr>
</p:sld>
</file>

<file path=ppt/theme/theme1.xml><?xml version="1.0" encoding="utf-8"?>
<a:theme xmlns:a="http://schemas.openxmlformats.org/drawingml/2006/main" name="Bachmann Powerpoint Master">
  <a:themeElements>
    <a:clrScheme name="Benutzerdefiniert 2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F2D600"/>
      </a:accent1>
      <a:accent2>
        <a:srgbClr val="B4A03C"/>
      </a:accent2>
      <a:accent3>
        <a:srgbClr val="78783C"/>
      </a:accent3>
      <a:accent4>
        <a:srgbClr val="D9D9D9"/>
      </a:accent4>
      <a:accent5>
        <a:srgbClr val="A03C00"/>
      </a:accent5>
      <a:accent6>
        <a:srgbClr val="FFFFFF"/>
      </a:accent6>
      <a:hlink>
        <a:srgbClr val="A03C00"/>
      </a:hlink>
      <a:folHlink>
        <a:srgbClr val="A03C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71C3D1-E1FA-4A5C-A0A1-AF84721EB6DA}" vid="{9E806E84-F37A-439C-ADF4-7ABA70C8C6E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Master_Jan2021</Template>
  <TotalTime>3</TotalTime>
  <Words>1270</Words>
  <Application>Microsoft Office PowerPoint</Application>
  <PresentationFormat>Widescreen</PresentationFormat>
  <Paragraphs>235</Paragraphs>
  <Slides>25</Slides>
  <Notes>3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Bachmann Powerpoint Master</vt:lpstr>
      <vt:lpstr>PowerPoint Presentation</vt:lpstr>
      <vt:lpstr>Condition Monitoring of Wind Turbines</vt:lpstr>
      <vt:lpstr>Condition Monitoring of Wind Turbines</vt:lpstr>
      <vt:lpstr>Description of a Wind Turbine </vt:lpstr>
      <vt:lpstr>Cost Benefit Analysis</vt:lpstr>
      <vt:lpstr>Cost Benefit Analysis</vt:lpstr>
      <vt:lpstr>PowerPoint Presentation</vt:lpstr>
      <vt:lpstr>Cost Benefit Analysis </vt:lpstr>
      <vt:lpstr>Cost Benefit Analysis</vt:lpstr>
      <vt:lpstr>Wind Turbine Component failure modes</vt:lpstr>
      <vt:lpstr>Case Studies </vt:lpstr>
      <vt:lpstr>Blade unbalance</vt:lpstr>
      <vt:lpstr>Case Study 1: Blade unbalance</vt:lpstr>
      <vt:lpstr>Case Study 1: Blade unbalance (Aerodynamic)</vt:lpstr>
      <vt:lpstr>Main Bearing Defect</vt:lpstr>
      <vt:lpstr>Case Study 2: Main Bearing Defect </vt:lpstr>
      <vt:lpstr>Planetary Stage  Tooth Damage</vt:lpstr>
      <vt:lpstr>Case Study 3: Planetary Stage Tooth Damage </vt:lpstr>
      <vt:lpstr>HSS Inner  Ring Defect</vt:lpstr>
      <vt:lpstr>Case Study 4: HSS Inner Ring Defect </vt:lpstr>
      <vt:lpstr>Structural  Health  Monitoring</vt:lpstr>
      <vt:lpstr>Case Study 5: Structural Health Monitoring </vt:lpstr>
      <vt:lpstr>Case Study 5: Structural Health Monitoring </vt:lpstr>
      <vt:lpstr>Conclusions</vt:lpstr>
      <vt:lpstr>PowerPoint Presentation</vt:lpstr>
    </vt:vector>
  </TitlesOfParts>
  <Company>Bachmann electronic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FUTTER.David</dc:creator>
  <cp:lastModifiedBy>Karen Cambridge</cp:lastModifiedBy>
  <cp:revision>49</cp:revision>
  <cp:lastPrinted>2021-01-11T15:40:05Z</cp:lastPrinted>
  <dcterms:created xsi:type="dcterms:W3CDTF">2021-05-04T12:54:47Z</dcterms:created>
  <dcterms:modified xsi:type="dcterms:W3CDTF">2021-06-08T09:13:21Z</dcterms:modified>
</cp:coreProperties>
</file>